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9" r:id="rId4"/>
  </p:sldMasterIdLst>
  <p:notesMasterIdLst>
    <p:notesMasterId r:id="rId29"/>
  </p:notesMasterIdLst>
  <p:handoutMasterIdLst>
    <p:handoutMasterId r:id="rId30"/>
  </p:handoutMasterIdLst>
  <p:sldIdLst>
    <p:sldId id="257" r:id="rId5"/>
    <p:sldId id="389" r:id="rId6"/>
    <p:sldId id="393" r:id="rId7"/>
    <p:sldId id="394" r:id="rId8"/>
    <p:sldId id="278" r:id="rId9"/>
    <p:sldId id="395" r:id="rId10"/>
    <p:sldId id="396" r:id="rId11"/>
    <p:sldId id="397" r:id="rId12"/>
    <p:sldId id="398" r:id="rId13"/>
    <p:sldId id="399" r:id="rId14"/>
    <p:sldId id="279" r:id="rId15"/>
    <p:sldId id="268" r:id="rId16"/>
    <p:sldId id="272" r:id="rId17"/>
    <p:sldId id="270" r:id="rId18"/>
    <p:sldId id="281" r:id="rId19"/>
    <p:sldId id="321" r:id="rId20"/>
    <p:sldId id="400" r:id="rId21"/>
    <p:sldId id="401" r:id="rId22"/>
    <p:sldId id="402" r:id="rId23"/>
    <p:sldId id="403" r:id="rId24"/>
    <p:sldId id="404" r:id="rId25"/>
    <p:sldId id="405" r:id="rId26"/>
    <p:sldId id="406" r:id="rId27"/>
    <p:sldId id="39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562" y="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15/12/2022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15/12/2022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15/12/2022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22</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16/12/2022</a:t>
            </a:fld>
            <a:endParaRPr lang="es-ES"/>
          </a:p>
        </p:txBody>
      </p:sp>
    </p:spTree>
    <p:extLst>
      <p:ext uri="{BB962C8B-B14F-4D97-AF65-F5344CB8AC3E}">
        <p14:creationId xmlns:p14="http://schemas.microsoft.com/office/powerpoint/2010/main" val="673293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12</a:t>
            </a:fld>
            <a:endParaRPr lang="es-ES"/>
          </a:p>
        </p:txBody>
      </p:sp>
      <p:sp>
        <p:nvSpPr>
          <p:cNvPr id="5" name="Marcador de fecha 4">
            <a:extLst>
              <a:ext uri="{FF2B5EF4-FFF2-40B4-BE49-F238E27FC236}">
                <a16:creationId xmlns:a16="http://schemas.microsoft.com/office/drawing/2014/main" id="{1A9573AE-68D0-4E10-8315-94E1F19EB580}"/>
              </a:ext>
            </a:extLst>
          </p:cNvPr>
          <p:cNvSpPr>
            <a:spLocks noGrp="1"/>
          </p:cNvSpPr>
          <p:nvPr>
            <p:ph type="dt" idx="1"/>
          </p:nvPr>
        </p:nvSpPr>
        <p:spPr/>
        <p:txBody>
          <a:bodyPr/>
          <a:lstStyle/>
          <a:p>
            <a:pPr rtl="0"/>
            <a:fld id="{B4FD4C5C-2FD6-4AC2-8BC3-5FB1B1CB3532}" type="datetime1">
              <a:rPr lang="es-ES" smtClean="0"/>
              <a:t>15/12/2022</a:t>
            </a:fld>
            <a:endParaRPr lang="es-E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13</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15/12/2022</a:t>
            </a:fld>
            <a:endParaRPr lang="es-E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14</a:t>
            </a:fld>
            <a:endParaRPr lang="es-ES"/>
          </a:p>
        </p:txBody>
      </p:sp>
      <p:sp>
        <p:nvSpPr>
          <p:cNvPr id="5" name="Marcador de fecha 4">
            <a:extLst>
              <a:ext uri="{FF2B5EF4-FFF2-40B4-BE49-F238E27FC236}">
                <a16:creationId xmlns:a16="http://schemas.microsoft.com/office/drawing/2014/main" id="{19BA80E6-48AA-41FC-963B-B6825EC7B801}"/>
              </a:ext>
            </a:extLst>
          </p:cNvPr>
          <p:cNvSpPr>
            <a:spLocks noGrp="1"/>
          </p:cNvSpPr>
          <p:nvPr>
            <p:ph type="dt" idx="1"/>
          </p:nvPr>
        </p:nvSpPr>
        <p:spPr/>
        <p:txBody>
          <a:bodyPr/>
          <a:lstStyle/>
          <a:p>
            <a:pPr rtl="0"/>
            <a:fld id="{F8DD659C-7200-4C6E-8E71-917538A1014F}" type="datetime1">
              <a:rPr lang="es-ES" smtClean="0"/>
              <a:t>15/12/2022</a:t>
            </a:fld>
            <a:endParaRPr lang="es-E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16</a:t>
            </a:fld>
            <a:endParaRPr lang="es-ES"/>
          </a:p>
        </p:txBody>
      </p:sp>
      <p:sp>
        <p:nvSpPr>
          <p:cNvPr id="5" name="Marcador de fecha 4">
            <a:extLst>
              <a:ext uri="{FF2B5EF4-FFF2-40B4-BE49-F238E27FC236}">
                <a16:creationId xmlns:a16="http://schemas.microsoft.com/office/drawing/2014/main" id="{03A9A2DB-AE90-4F87-9172-5C0A6DB06203}"/>
              </a:ext>
            </a:extLst>
          </p:cNvPr>
          <p:cNvSpPr>
            <a:spLocks noGrp="1"/>
          </p:cNvSpPr>
          <p:nvPr>
            <p:ph type="dt" idx="1"/>
          </p:nvPr>
        </p:nvSpPr>
        <p:spPr/>
        <p:txBody>
          <a:bodyPr/>
          <a:lstStyle/>
          <a:p>
            <a:pPr rtl="0"/>
            <a:fld id="{E52C00E9-3EB6-4217-B16D-00441C328701}" type="datetime1">
              <a:rPr lang="es-ES" smtClean="0"/>
              <a:t>15/12/2022</a:t>
            </a:fld>
            <a:endParaRPr lang="es-ES"/>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17</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16/12/2022</a:t>
            </a:fld>
            <a:endParaRPr lang="es-ES"/>
          </a:p>
        </p:txBody>
      </p:sp>
    </p:spTree>
    <p:extLst>
      <p:ext uri="{BB962C8B-B14F-4D97-AF65-F5344CB8AC3E}">
        <p14:creationId xmlns:p14="http://schemas.microsoft.com/office/powerpoint/2010/main" val="109949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18</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16/12/2022</a:t>
            </a:fld>
            <a:endParaRPr lang="es-ES"/>
          </a:p>
        </p:txBody>
      </p:sp>
    </p:spTree>
    <p:extLst>
      <p:ext uri="{BB962C8B-B14F-4D97-AF65-F5344CB8AC3E}">
        <p14:creationId xmlns:p14="http://schemas.microsoft.com/office/powerpoint/2010/main" val="258151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19</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16/12/2022</a:t>
            </a:fld>
            <a:endParaRPr lang="es-ES"/>
          </a:p>
        </p:txBody>
      </p:sp>
    </p:spTree>
    <p:extLst>
      <p:ext uri="{BB962C8B-B14F-4D97-AF65-F5344CB8AC3E}">
        <p14:creationId xmlns:p14="http://schemas.microsoft.com/office/powerpoint/2010/main" val="402368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2DC0559-D619-4E56-BF6F-3712370C2150}" type="slidenum">
              <a:rPr lang="es-ES" smtClean="0"/>
              <a:t>20</a:t>
            </a:fld>
            <a:endParaRPr lang="es-ES"/>
          </a:p>
        </p:txBody>
      </p:sp>
      <p:sp>
        <p:nvSpPr>
          <p:cNvPr id="5" name="Marcador de fecha 4">
            <a:extLst>
              <a:ext uri="{FF2B5EF4-FFF2-40B4-BE49-F238E27FC236}">
                <a16:creationId xmlns:a16="http://schemas.microsoft.com/office/drawing/2014/main" id="{715C649D-2A27-4622-ADC3-122576274F1C}"/>
              </a:ext>
            </a:extLst>
          </p:cNvPr>
          <p:cNvSpPr>
            <a:spLocks noGrp="1"/>
          </p:cNvSpPr>
          <p:nvPr>
            <p:ph type="dt" idx="1"/>
          </p:nvPr>
        </p:nvSpPr>
        <p:spPr/>
        <p:txBody>
          <a:bodyPr/>
          <a:lstStyle/>
          <a:p>
            <a:pPr rtl="0"/>
            <a:fld id="{4D8F4E6A-E35F-442E-A544-AD74ACC7AACF}" type="datetime1">
              <a:rPr lang="es-ES" smtClean="0"/>
              <a:t>16/12/2022</a:t>
            </a:fld>
            <a:endParaRPr lang="es-ES"/>
          </a:p>
        </p:txBody>
      </p:sp>
    </p:spTree>
    <p:extLst>
      <p:ext uri="{BB962C8B-B14F-4D97-AF65-F5344CB8AC3E}">
        <p14:creationId xmlns:p14="http://schemas.microsoft.com/office/powerpoint/2010/main" val="2345107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pPr rtl="0"/>
            <a:r>
              <a:rPr lang="es-ES"/>
              <a:t>Martes, 2 de febrero de 20XX</a:t>
            </a:r>
            <a:endParaRPr lang="es-E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rtl="0"/>
            <a:r>
              <a:rPr lang="es-ES"/>
              <a:t>Ejemplo de Texto de pie de página</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rtl="0"/>
            <a:fld id="{DBA1B0FB-D917-4C8C-928F-313BD683BF39}" type="slidenum">
              <a:rPr lang="es-ES" smtClean="0"/>
              <a:t>‹Nº›</a:t>
            </a:fld>
            <a:endParaRPr lang="es-E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396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a:t>Martes, 2 de febrero de 20XX</a:t>
            </a:r>
            <a:endParaRPr lang="es-ES" dirty="0"/>
          </a:p>
        </p:txBody>
      </p:sp>
      <p:sp>
        <p:nvSpPr>
          <p:cNvPr id="5" name="Footer Placeholder 4"/>
          <p:cNvSpPr>
            <a:spLocks noGrp="1"/>
          </p:cNvSpPr>
          <p:nvPr>
            <p:ph type="ftr" sz="quarter" idx="11"/>
          </p:nvPr>
        </p:nvSpPr>
        <p:spPr/>
        <p:txBody>
          <a:bodyPr/>
          <a:lstStyle/>
          <a:p>
            <a:pPr rtl="0"/>
            <a:r>
              <a:rPr lang="es-ES"/>
              <a:t>Ejemplo de Texto de pie de página</a:t>
            </a:r>
            <a:endParaRPr lang="es-ES" dirty="0"/>
          </a:p>
        </p:txBody>
      </p:sp>
      <p:sp>
        <p:nvSpPr>
          <p:cNvPr id="6" name="Slide Number Placeholder 5"/>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65297133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a:t>Martes, 2 de febrero de 20XX</a:t>
            </a:r>
            <a:endParaRPr lang="es-ES" dirty="0"/>
          </a:p>
        </p:txBody>
      </p:sp>
      <p:sp>
        <p:nvSpPr>
          <p:cNvPr id="5" name="Footer Placeholder 4"/>
          <p:cNvSpPr>
            <a:spLocks noGrp="1"/>
          </p:cNvSpPr>
          <p:nvPr>
            <p:ph type="ftr" sz="quarter" idx="11"/>
          </p:nvPr>
        </p:nvSpPr>
        <p:spPr/>
        <p:txBody>
          <a:bodyPr/>
          <a:lstStyle/>
          <a:p>
            <a:pPr rtl="0"/>
            <a:r>
              <a:rPr lang="es-ES"/>
              <a:t>Ejemplo de Texto de pie de página</a:t>
            </a:r>
            <a:endParaRPr lang="es-ES" dirty="0"/>
          </a:p>
        </p:txBody>
      </p:sp>
      <p:sp>
        <p:nvSpPr>
          <p:cNvPr id="6" name="Slide Number Placeholder 5"/>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366802140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3429374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1860353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1488597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1069326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1143296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215274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2702346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Salto de secció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a:t>Martes, 2 de febrero de 20XX</a:t>
            </a:r>
            <a:endParaRPr lang="es-ES" dirty="0"/>
          </a:p>
        </p:txBody>
      </p:sp>
      <p:sp>
        <p:nvSpPr>
          <p:cNvPr id="5" name="Footer Placeholder 4"/>
          <p:cNvSpPr>
            <a:spLocks noGrp="1"/>
          </p:cNvSpPr>
          <p:nvPr>
            <p:ph type="ftr" sz="quarter" idx="11"/>
          </p:nvPr>
        </p:nvSpPr>
        <p:spPr/>
        <p:txBody>
          <a:bodyPr/>
          <a:lstStyle/>
          <a:p>
            <a:pPr rtl="0"/>
            <a:r>
              <a:rPr lang="es-ES"/>
              <a:t>Ejemplo de Texto de pie de página</a:t>
            </a:r>
            <a:endParaRPr lang="es-ES" dirty="0"/>
          </a:p>
        </p:txBody>
      </p:sp>
      <p:sp>
        <p:nvSpPr>
          <p:cNvPr id="6" name="Slide Number Placeholder 5"/>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05587636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r>
              <a:rPr lang="es-ES"/>
              <a:t>Martes, 2 de febrero de 20XX</a:t>
            </a:r>
            <a:endParaRPr lang="es-ES" dirty="0"/>
          </a:p>
        </p:txBody>
      </p:sp>
      <p:sp>
        <p:nvSpPr>
          <p:cNvPr id="5" name="Footer Placeholder 4"/>
          <p:cNvSpPr>
            <a:spLocks noGrp="1"/>
          </p:cNvSpPr>
          <p:nvPr>
            <p:ph type="ftr" sz="quarter" idx="11"/>
          </p:nvPr>
        </p:nvSpPr>
        <p:spPr/>
        <p:txBody>
          <a:bodyPr/>
          <a:lstStyle/>
          <a:p>
            <a:pPr rtl="0"/>
            <a:r>
              <a:rPr lang="es-ES"/>
              <a:t>Ejemplo de Texto de pie de página</a:t>
            </a:r>
            <a:endParaRPr lang="es-ES" dirty="0"/>
          </a:p>
        </p:txBody>
      </p:sp>
      <p:sp>
        <p:nvSpPr>
          <p:cNvPr id="6" name="Slide Number Placeholder 5"/>
          <p:cNvSpPr>
            <a:spLocks noGrp="1"/>
          </p:cNvSpPr>
          <p:nvPr>
            <p:ph type="sldNum" sz="quarter" idx="12"/>
          </p:nvPr>
        </p:nvSpPr>
        <p:spPr/>
        <p:txBody>
          <a:bodyPr/>
          <a:lstStyle/>
          <a:p>
            <a:pPr rtl="0"/>
            <a:fld id="{DBA1B0FB-D917-4C8C-928F-313BD683BF39}" type="slidenum">
              <a:rPr lang="es-ES" smtClean="0"/>
              <a:pPr rtl="0"/>
              <a:t>‹Nº›</a:t>
            </a:fld>
            <a:endParaRPr lang="es-E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597502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r>
              <a:rPr lang="es-ES"/>
              <a:t>Martes, 2 de febrero de 20XX</a:t>
            </a:r>
            <a:endParaRPr lang="es-ES" dirty="0"/>
          </a:p>
        </p:txBody>
      </p:sp>
      <p:sp>
        <p:nvSpPr>
          <p:cNvPr id="6" name="Footer Placeholder 5"/>
          <p:cNvSpPr>
            <a:spLocks noGrp="1"/>
          </p:cNvSpPr>
          <p:nvPr>
            <p:ph type="ftr" sz="quarter" idx="11"/>
          </p:nvPr>
        </p:nvSpPr>
        <p:spPr/>
        <p:txBody>
          <a:bodyPr/>
          <a:lstStyle/>
          <a:p>
            <a:pPr rtl="0"/>
            <a:r>
              <a:rPr lang="es-ES"/>
              <a:t>Ejemplo de Texto de pie de página</a:t>
            </a:r>
            <a:endParaRPr lang="es-ES" dirty="0"/>
          </a:p>
        </p:txBody>
      </p:sp>
      <p:sp>
        <p:nvSpPr>
          <p:cNvPr id="7" name="Slide Number Placeholder 6"/>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418460783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s-ES"/>
              <a:t>Haga clic para modificar los estilos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r>
              <a:rPr lang="es-ES"/>
              <a:t>Martes, 2 de febrero de 20XX</a:t>
            </a:r>
            <a:endParaRPr lang="es-ES" dirty="0"/>
          </a:p>
        </p:txBody>
      </p:sp>
      <p:sp>
        <p:nvSpPr>
          <p:cNvPr id="8" name="Footer Placeholder 7"/>
          <p:cNvSpPr>
            <a:spLocks noGrp="1"/>
          </p:cNvSpPr>
          <p:nvPr>
            <p:ph type="ftr" sz="quarter" idx="11"/>
          </p:nvPr>
        </p:nvSpPr>
        <p:spPr/>
        <p:txBody>
          <a:bodyPr/>
          <a:lstStyle/>
          <a:p>
            <a:pPr rtl="0"/>
            <a:r>
              <a:rPr lang="es-ES"/>
              <a:t>Ejemplo de Texto de pie de página</a:t>
            </a:r>
            <a:endParaRPr lang="es-ES" dirty="0"/>
          </a:p>
        </p:txBody>
      </p:sp>
      <p:sp>
        <p:nvSpPr>
          <p:cNvPr id="9" name="Slide Number Placeholder 8"/>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51354803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r>
              <a:rPr lang="es-ES"/>
              <a:t>Martes, 2 de febrero de 20XX</a:t>
            </a:r>
            <a:endParaRPr lang="es-ES" dirty="0"/>
          </a:p>
        </p:txBody>
      </p:sp>
      <p:sp>
        <p:nvSpPr>
          <p:cNvPr id="4" name="Footer Placeholder 3"/>
          <p:cNvSpPr>
            <a:spLocks noGrp="1"/>
          </p:cNvSpPr>
          <p:nvPr>
            <p:ph type="ftr" sz="quarter" idx="11"/>
          </p:nvPr>
        </p:nvSpPr>
        <p:spPr/>
        <p:txBody>
          <a:bodyPr/>
          <a:lstStyle/>
          <a:p>
            <a:pPr rtl="0"/>
            <a:r>
              <a:rPr lang="es-ES"/>
              <a:t>Ejemplo de Texto de pie de página</a:t>
            </a:r>
            <a:endParaRPr lang="es-ES" dirty="0"/>
          </a:p>
        </p:txBody>
      </p:sp>
      <p:sp>
        <p:nvSpPr>
          <p:cNvPr id="5" name="Slide Number Placeholder 4"/>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9655994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s-ES"/>
              <a:t>Martes, 2 de febrero de 20XX</a:t>
            </a:r>
          </a:p>
        </p:txBody>
      </p:sp>
      <p:sp>
        <p:nvSpPr>
          <p:cNvPr id="3" name="Footer Placeholder 2"/>
          <p:cNvSpPr>
            <a:spLocks noGrp="1"/>
          </p:cNvSpPr>
          <p:nvPr>
            <p:ph type="ftr" sz="quarter" idx="11"/>
          </p:nvPr>
        </p:nvSpPr>
        <p:spPr/>
        <p:txBody>
          <a:bodyPr/>
          <a:lstStyle/>
          <a:p>
            <a:pPr rtl="0"/>
            <a:r>
              <a:rPr lang="es-ES"/>
              <a:t>Ejemplo de Texto de pie de página</a:t>
            </a:r>
          </a:p>
        </p:txBody>
      </p:sp>
      <p:sp>
        <p:nvSpPr>
          <p:cNvPr id="4" name="Slide Number Placeholder 3"/>
          <p:cNvSpPr>
            <a:spLocks noGrp="1"/>
          </p:cNvSpPr>
          <p:nvPr>
            <p:ph type="sldNum" sz="quarter" idx="12"/>
          </p:nvPr>
        </p:nvSpPr>
        <p:spPr/>
        <p:txBody>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123416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ES"/>
              <a:t>Martes, 2 de febrero de 20XX</a:t>
            </a:r>
          </a:p>
        </p:txBody>
      </p:sp>
      <p:sp>
        <p:nvSpPr>
          <p:cNvPr id="6" name="Footer Placeholder 5"/>
          <p:cNvSpPr>
            <a:spLocks noGrp="1"/>
          </p:cNvSpPr>
          <p:nvPr>
            <p:ph type="ftr" sz="quarter" idx="11"/>
          </p:nvPr>
        </p:nvSpPr>
        <p:spPr/>
        <p:txBody>
          <a:bodyPr/>
          <a:lstStyle/>
          <a:p>
            <a:pPr rtl="0"/>
            <a:r>
              <a:rPr lang="es-ES"/>
              <a:t>Ejemplo de Texto de pie de página</a:t>
            </a:r>
          </a:p>
        </p:txBody>
      </p:sp>
      <p:sp>
        <p:nvSpPr>
          <p:cNvPr id="7" name="Slide Number Placeholder 6"/>
          <p:cNvSpPr>
            <a:spLocks noGrp="1"/>
          </p:cNvSpPr>
          <p:nvPr>
            <p:ph type="sldNum" sz="quarter" idx="12"/>
          </p:nvPr>
        </p:nvSpPr>
        <p:spPr/>
        <p:txBody>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5366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ES"/>
              <a:t>Martes, 2 de febrero de 20XX</a:t>
            </a:r>
            <a:endParaRPr lang="es-ES" dirty="0"/>
          </a:p>
        </p:txBody>
      </p:sp>
      <p:sp>
        <p:nvSpPr>
          <p:cNvPr id="6" name="Footer Placeholder 5"/>
          <p:cNvSpPr>
            <a:spLocks noGrp="1"/>
          </p:cNvSpPr>
          <p:nvPr>
            <p:ph type="ftr" sz="quarter" idx="11"/>
          </p:nvPr>
        </p:nvSpPr>
        <p:spPr/>
        <p:txBody>
          <a:bodyPr/>
          <a:lstStyle/>
          <a:p>
            <a:pPr rtl="0"/>
            <a:r>
              <a:rPr lang="es-ES"/>
              <a:t>Ejemplo de Texto de pie de página</a:t>
            </a:r>
            <a:endParaRPr lang="es-ES" dirty="0"/>
          </a:p>
        </p:txBody>
      </p:sp>
      <p:sp>
        <p:nvSpPr>
          <p:cNvPr id="7" name="Slide Number Placeholder 6"/>
          <p:cNvSpPr>
            <a:spLocks noGrp="1"/>
          </p:cNvSpPr>
          <p:nvPr>
            <p:ph type="sldNum" sz="quarter" idx="12"/>
          </p:nvPr>
        </p:nvSpPr>
        <p:spPr/>
        <p:txBody>
          <a:body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94746814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rtl="0"/>
            <a:r>
              <a:rPr lang="es-ES"/>
              <a:t>Martes, 2 de febrero de 20XX</a:t>
            </a:r>
            <a:endParaRPr lang="es-E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rtl="0"/>
            <a:r>
              <a:rPr lang="es-ES"/>
              <a:t>Ejemplo de Texto de pie de página</a:t>
            </a:r>
            <a:endParaRPr lang="es-E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81960606"/>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5" r:id="rId14"/>
    <p:sldLayoutId id="2147484226" r:id="rId15"/>
    <p:sldLayoutId id="2147484227" r:id="rId16"/>
    <p:sldLayoutId id="2147484228" r:id="rId17"/>
    <p:sldLayoutId id="2147484229" r:id="rId18"/>
    <p:sldLayoutId id="2147483734" r:id="rId19"/>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f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6420464" y="1029810"/>
            <a:ext cx="4534047" cy="1094172"/>
          </a:xfrm>
        </p:spPr>
        <p:txBody>
          <a:bodyPr vert="horz" lIns="91440" tIns="45720" rIns="91440" bIns="45720" rtlCol="0" anchor="b" anchorCtr="0">
            <a:normAutofit/>
          </a:bodyPr>
          <a:lstStyle/>
          <a:p>
            <a:pPr algn="ctr"/>
            <a:r>
              <a:rPr lang="en-US" sz="5500" dirty="0" err="1"/>
              <a:t>Correlación</a:t>
            </a:r>
            <a:endParaRPr lang="en-US" sz="5500" dirty="0"/>
          </a:p>
        </p:txBody>
      </p:sp>
      <p:pic>
        <p:nvPicPr>
          <p:cNvPr id="7" name="Marcador de posición de imagen 6" descr="Un trozo de papel con un lápiz situado encima">
            <a:extLst>
              <a:ext uri="{FF2B5EF4-FFF2-40B4-BE49-F238E27FC236}">
                <a16:creationId xmlns:a16="http://schemas.microsoft.com/office/drawing/2014/main" id="{CC182E77-2446-AC35-6BB2-A6D13C5EFD0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150" r="39860"/>
          <a:stretch/>
        </p:blipFill>
        <p:spPr>
          <a:xfrm>
            <a:off x="20" y="10"/>
            <a:ext cx="6094799" cy="6857990"/>
          </a:xfrm>
          <a:prstGeom prst="rect">
            <a:avLst/>
          </a:prstGeom>
        </p:spPr>
      </p:pic>
      <p:sp>
        <p:nvSpPr>
          <p:cNvPr id="8" name="CuadroTexto 7">
            <a:extLst>
              <a:ext uri="{FF2B5EF4-FFF2-40B4-BE49-F238E27FC236}">
                <a16:creationId xmlns:a16="http://schemas.microsoft.com/office/drawing/2014/main" id="{6B4E6880-94C2-6C98-355E-2833C95EBE38}"/>
              </a:ext>
            </a:extLst>
          </p:cNvPr>
          <p:cNvSpPr txBox="1"/>
          <p:nvPr/>
        </p:nvSpPr>
        <p:spPr>
          <a:xfrm>
            <a:off x="6420463" y="2438399"/>
            <a:ext cx="4572002" cy="3880514"/>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Natalie Aguirre – Pamela Navarro</a:t>
            </a:r>
          </a:p>
          <a:p>
            <a:pPr indent="-182880" defTabSz="914400">
              <a:spcAft>
                <a:spcPts val="600"/>
              </a:spcAft>
              <a:buClr>
                <a:schemeClr val="accent1"/>
              </a:buClr>
            </a:pPr>
            <a:endParaRPr lang="en-US" dirty="0"/>
          </a:p>
          <a:p>
            <a:pPr indent="-182880" defTabSz="914400">
              <a:spcAft>
                <a:spcPts val="600"/>
              </a:spcAft>
              <a:buClr>
                <a:schemeClr val="accent1"/>
              </a:buClr>
            </a:pPr>
            <a:r>
              <a:rPr lang="en-US" dirty="0" err="1"/>
              <a:t>Profesor</a:t>
            </a:r>
            <a:r>
              <a:rPr lang="en-US" dirty="0"/>
              <a:t>: Eloy Alvarado</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10</a:t>
            </a:fld>
            <a:endParaRPr lang="es-ES"/>
          </a:p>
        </p:txBody>
      </p:sp>
      <p:sp>
        <p:nvSpPr>
          <p:cNvPr id="3" name="CuadroTexto 2">
            <a:extLst>
              <a:ext uri="{FF2B5EF4-FFF2-40B4-BE49-F238E27FC236}">
                <a16:creationId xmlns:a16="http://schemas.microsoft.com/office/drawing/2014/main" id="{904093FE-A7D7-3326-64B1-B3EF9C4D0647}"/>
              </a:ext>
            </a:extLst>
          </p:cNvPr>
          <p:cNvSpPr txBox="1"/>
          <p:nvPr/>
        </p:nvSpPr>
        <p:spPr>
          <a:xfrm>
            <a:off x="692458" y="679594"/>
            <a:ext cx="9641150" cy="892552"/>
          </a:xfrm>
          <a:prstGeom prst="rect">
            <a:avLst/>
          </a:prstGeom>
          <a:noFill/>
        </p:spPr>
        <p:txBody>
          <a:bodyPr wrap="square">
            <a:spAutoFit/>
          </a:bodyPr>
          <a:lstStyle/>
          <a:p>
            <a:pPr algn="ctr"/>
            <a:r>
              <a:rPr lang="en" sz="5200" dirty="0"/>
              <a:t>Significancia estadística</a:t>
            </a:r>
            <a:endParaRPr lang="es-CL" sz="5200" dirty="0"/>
          </a:p>
        </p:txBody>
      </p:sp>
      <p:sp>
        <p:nvSpPr>
          <p:cNvPr id="5" name="CuadroTexto 4">
            <a:extLst>
              <a:ext uri="{FF2B5EF4-FFF2-40B4-BE49-F238E27FC236}">
                <a16:creationId xmlns:a16="http://schemas.microsoft.com/office/drawing/2014/main" id="{12CF65EE-0D56-3138-E5C9-09CECA5C2D40}"/>
              </a:ext>
            </a:extLst>
          </p:cNvPr>
          <p:cNvSpPr txBox="1"/>
          <p:nvPr/>
        </p:nvSpPr>
        <p:spPr>
          <a:xfrm>
            <a:off x="692459" y="2762984"/>
            <a:ext cx="9641149" cy="2585323"/>
          </a:xfrm>
          <a:prstGeom prst="rect">
            <a:avLst/>
          </a:prstGeom>
          <a:noFill/>
        </p:spPr>
        <p:txBody>
          <a:bodyPr wrap="square">
            <a:spAutoFit/>
          </a:bodyPr>
          <a:lstStyle/>
          <a:p>
            <a:pPr>
              <a:spcAft>
                <a:spcPts val="1200"/>
              </a:spcAft>
            </a:pPr>
            <a:r>
              <a:rPr lang="es-MX" sz="2200" dirty="0">
                <a:solidFill>
                  <a:schemeClr val="tx1">
                    <a:lumMod val="65000"/>
                    <a:lumOff val="35000"/>
                  </a:schemeClr>
                </a:solidFill>
                <a:latin typeface="+mj-lt"/>
              </a:rPr>
              <a:t>Aun si calculamos el coeficiente de correlación ( r ) se nos es necesario calcular su significancia estadística, la cual nos indica que tan probable sea la relación producto del azar, puesto que aun si </a:t>
            </a:r>
            <a:r>
              <a:rPr lang="es-MX" sz="2200" dirty="0">
                <a:solidFill>
                  <a:schemeClr val="tx1">
                    <a:lumMod val="65000"/>
                    <a:lumOff val="35000"/>
                  </a:schemeClr>
                </a:solidFill>
                <a:latin typeface="+mj-lt"/>
                <a:ea typeface="Lato"/>
                <a:cs typeface="Lato"/>
                <a:sym typeface="Lato"/>
              </a:rPr>
              <a:t>el valor es muy cercano a 1 o -1, no podemos afirmar que sea un valor significativo, puesto que no dispone la evidencia suficiente para afirmar que existe una correlación real.</a:t>
            </a:r>
          </a:p>
          <a:p>
            <a:pPr marL="0" lvl="0" indent="0" algn="l" rtl="0">
              <a:spcBef>
                <a:spcPts val="0"/>
              </a:spcBef>
              <a:spcAft>
                <a:spcPts val="1200"/>
              </a:spcAft>
              <a:buNone/>
            </a:pPr>
            <a:endParaRPr lang="es-MX" sz="2000" dirty="0"/>
          </a:p>
        </p:txBody>
      </p:sp>
    </p:spTree>
    <p:extLst>
      <p:ext uri="{BB962C8B-B14F-4D97-AF65-F5344CB8AC3E}">
        <p14:creationId xmlns:p14="http://schemas.microsoft.com/office/powerpoint/2010/main" val="327234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arcador de número de diapositiva 20">
            <a:extLst>
              <a:ext uri="{FF2B5EF4-FFF2-40B4-BE49-F238E27FC236}">
                <a16:creationId xmlns:a16="http://schemas.microsoft.com/office/drawing/2014/main" id="{1C563B34-DD53-4FB1-B8C2-8914E01C6365}"/>
              </a:ext>
            </a:extLst>
          </p:cNvPr>
          <p:cNvSpPr>
            <a:spLocks noGrp="1"/>
          </p:cNvSpPr>
          <p:nvPr>
            <p:ph type="sldNum" sz="quarter" idx="12"/>
          </p:nvPr>
        </p:nvSpPr>
        <p:spPr/>
        <p:txBody>
          <a:bodyPr rtlCol="0"/>
          <a:lstStyle/>
          <a:p>
            <a:pPr rtl="0"/>
            <a:fld id="{DBA1B0FB-D917-4C8C-928F-313BD683BF39}" type="slidenum">
              <a:rPr lang="es-ES" smtClean="0"/>
              <a:pPr rtl="0"/>
              <a:t>11</a:t>
            </a:fld>
            <a:endParaRPr lang="es-ES"/>
          </a:p>
        </p:txBody>
      </p:sp>
      <p:sp>
        <p:nvSpPr>
          <p:cNvPr id="9" name="CuadroTexto 8">
            <a:extLst>
              <a:ext uri="{FF2B5EF4-FFF2-40B4-BE49-F238E27FC236}">
                <a16:creationId xmlns:a16="http://schemas.microsoft.com/office/drawing/2014/main" id="{80E2C662-2EE8-C9A9-B561-6841F0A39B69}"/>
              </a:ext>
            </a:extLst>
          </p:cNvPr>
          <p:cNvSpPr txBox="1"/>
          <p:nvPr/>
        </p:nvSpPr>
        <p:spPr>
          <a:xfrm>
            <a:off x="417251" y="343554"/>
            <a:ext cx="10449017" cy="1692771"/>
          </a:xfrm>
          <a:prstGeom prst="rect">
            <a:avLst/>
          </a:prstGeom>
          <a:noFill/>
        </p:spPr>
        <p:txBody>
          <a:bodyPr wrap="square">
            <a:spAutoFit/>
          </a:bodyPr>
          <a:lstStyle/>
          <a:p>
            <a:pPr algn="ctr"/>
            <a:r>
              <a:rPr lang="en" sz="5200" dirty="0"/>
              <a:t>Las principales diferencias de las distintas correlaciones</a:t>
            </a:r>
            <a:endParaRPr lang="es-CL" sz="5200" dirty="0"/>
          </a:p>
        </p:txBody>
      </p:sp>
      <p:sp>
        <p:nvSpPr>
          <p:cNvPr id="11" name="CuadroTexto 10">
            <a:extLst>
              <a:ext uri="{FF2B5EF4-FFF2-40B4-BE49-F238E27FC236}">
                <a16:creationId xmlns:a16="http://schemas.microsoft.com/office/drawing/2014/main" id="{9B126B3B-D9F6-4C0C-0B48-AED3ACA8A061}"/>
              </a:ext>
            </a:extLst>
          </p:cNvPr>
          <p:cNvSpPr txBox="1"/>
          <p:nvPr/>
        </p:nvSpPr>
        <p:spPr>
          <a:xfrm>
            <a:off x="417250" y="2243650"/>
            <a:ext cx="10449017" cy="4252446"/>
          </a:xfrm>
          <a:prstGeom prst="rect">
            <a:avLst/>
          </a:prstGeom>
          <a:noFill/>
        </p:spPr>
        <p:txBody>
          <a:bodyPr wrap="square">
            <a:spAutoFit/>
          </a:bodyPr>
          <a:lstStyle/>
          <a:p>
            <a:pPr marL="342900" lvl="0" indent="-342900" algn="l" rtl="0">
              <a:spcBef>
                <a:spcPts val="0"/>
              </a:spcBef>
              <a:spcAft>
                <a:spcPts val="0"/>
              </a:spcAft>
              <a:buFont typeface="Arial" panose="020B0604020202020204" pitchFamily="34" charset="0"/>
              <a:buChar char="•"/>
            </a:pPr>
            <a:r>
              <a:rPr lang="es-MX" sz="2200" dirty="0">
                <a:solidFill>
                  <a:schemeClr val="tx1">
                    <a:lumMod val="65000"/>
                    <a:lumOff val="35000"/>
                  </a:schemeClr>
                </a:solidFill>
                <a:latin typeface="+mj-lt"/>
                <a:ea typeface="Lato"/>
                <a:cs typeface="Lato"/>
                <a:sym typeface="Lato"/>
              </a:rPr>
              <a:t>La correlación de Pearson funciona con variables cuantitativas continuas que siguen una distribución normal, pero tiende a ser más sensible con valores extremos que las otras.</a:t>
            </a:r>
          </a:p>
          <a:p>
            <a:pPr marL="342900" lvl="0" indent="-342900" algn="l" rtl="0">
              <a:spcBef>
                <a:spcPts val="1000"/>
              </a:spcBef>
              <a:spcAft>
                <a:spcPts val="0"/>
              </a:spcAft>
              <a:buFont typeface="Arial" panose="020B0604020202020204" pitchFamily="34" charset="0"/>
              <a:buChar char="•"/>
            </a:pPr>
            <a:r>
              <a:rPr lang="es-MX" sz="2200" dirty="0">
                <a:solidFill>
                  <a:schemeClr val="tx1">
                    <a:lumMod val="65000"/>
                    <a:lumOff val="35000"/>
                  </a:schemeClr>
                </a:solidFill>
                <a:latin typeface="+mj-lt"/>
                <a:ea typeface="Lato"/>
                <a:cs typeface="Lato"/>
                <a:sym typeface="Lato"/>
              </a:rPr>
              <a:t>La correlación de Spearman se utiliza con variables cuantitativas, ya sean continuas o discretas. A diferencia de Pearson, esta correlación no usa el valor de cada variable, sino que utiliza un método no paramétrico donde los datos son reemplazados por su orden  ranking, este método se suele usar cuando los datos no siguen la condición de normalidad.</a:t>
            </a:r>
          </a:p>
          <a:p>
            <a:pPr marL="342900" lvl="0" indent="-342900" algn="l" rtl="0">
              <a:spcBef>
                <a:spcPts val="1200"/>
              </a:spcBef>
              <a:spcAft>
                <a:spcPts val="1200"/>
              </a:spcAft>
              <a:buFont typeface="Arial" panose="020B0604020202020204" pitchFamily="34" charset="0"/>
              <a:buChar char="•"/>
            </a:pPr>
            <a:r>
              <a:rPr lang="es-MX" sz="2200" dirty="0">
                <a:solidFill>
                  <a:schemeClr val="tx1">
                    <a:lumMod val="65000"/>
                    <a:lumOff val="35000"/>
                  </a:schemeClr>
                </a:solidFill>
                <a:latin typeface="+mj-lt"/>
                <a:ea typeface="Lato"/>
                <a:cs typeface="Lato"/>
                <a:sym typeface="Lato"/>
              </a:rPr>
              <a:t>La correlación de Kendall es otra forma no paramétrica, que al igual de Spearman utiliza un orden ranking. Esta correlación se usa cuando se tiene pocos datos y muchos de ellos ocupan la misma posición en el rango.</a:t>
            </a:r>
          </a:p>
        </p:txBody>
      </p:sp>
    </p:spTree>
    <p:extLst>
      <p:ext uri="{BB962C8B-B14F-4D97-AF65-F5344CB8AC3E}">
        <p14:creationId xmlns:p14="http://schemas.microsoft.com/office/powerpoint/2010/main" val="395518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8">
            <a:extLst>
              <a:ext uri="{FF2B5EF4-FFF2-40B4-BE49-F238E27FC236}">
                <a16:creationId xmlns:a16="http://schemas.microsoft.com/office/drawing/2014/main" id="{7AF9A883-CC44-4401-AE67-8FCEACB7DDDA}"/>
              </a:ext>
            </a:extLst>
          </p:cNvPr>
          <p:cNvSpPr>
            <a:spLocks noGrp="1"/>
          </p:cNvSpPr>
          <p:nvPr>
            <p:ph type="sldNum" sz="quarter" idx="12"/>
          </p:nvPr>
        </p:nvSpPr>
        <p:spPr/>
        <p:txBody>
          <a:bodyPr rtlCol="0"/>
          <a:lstStyle/>
          <a:p>
            <a:pPr rtl="0"/>
            <a:fld id="{DBA1B0FB-D917-4C8C-928F-313BD683BF39}" type="slidenum">
              <a:rPr lang="es-ES" smtClean="0"/>
              <a:pPr rtl="0"/>
              <a:t>12</a:t>
            </a:fld>
            <a:endParaRPr lang="es-ES"/>
          </a:p>
        </p:txBody>
      </p:sp>
      <p:sp>
        <p:nvSpPr>
          <p:cNvPr id="37" name="CuadroTexto 36">
            <a:extLst>
              <a:ext uri="{FF2B5EF4-FFF2-40B4-BE49-F238E27FC236}">
                <a16:creationId xmlns:a16="http://schemas.microsoft.com/office/drawing/2014/main" id="{DA786CCD-652E-A4D0-9E03-45253157FC4C}"/>
              </a:ext>
            </a:extLst>
          </p:cNvPr>
          <p:cNvSpPr txBox="1"/>
          <p:nvPr/>
        </p:nvSpPr>
        <p:spPr>
          <a:xfrm>
            <a:off x="772356" y="2607360"/>
            <a:ext cx="9232776" cy="2405530"/>
          </a:xfrm>
          <a:prstGeom prst="rect">
            <a:avLst/>
          </a:prstGeom>
          <a:noFill/>
        </p:spPr>
        <p:txBody>
          <a:bodyPr wrap="square">
            <a:spAutoFit/>
          </a:bodyPr>
          <a:lstStyle/>
          <a:p>
            <a:pPr marL="0" lvl="0" indent="0" algn="l" rtl="0">
              <a:lnSpc>
                <a:spcPct val="115000"/>
              </a:lnSpc>
              <a:spcBef>
                <a:spcPts val="0"/>
              </a:spcBef>
              <a:spcAft>
                <a:spcPts val="1200"/>
              </a:spcAft>
              <a:buNone/>
            </a:pPr>
            <a:r>
              <a:rPr lang="es-MX" sz="2200" dirty="0">
                <a:solidFill>
                  <a:srgbClr val="595959"/>
                </a:solidFill>
                <a:latin typeface="+mj-lt"/>
                <a:ea typeface="Indie Flower"/>
                <a:cs typeface="Indie Flower"/>
                <a:sym typeface="Indie Flower"/>
              </a:rPr>
              <a:t>Además del valor del coeficiente de correlación y su significancia, es necesario tener un tamaño de efecto asociado, a esto se le conoce como coeficiente de determinación R², el cual se interpreta como la cantidad de varianza de Y explicada por X. En el caso de Pearson y Spearman podemos obtenerlo como el valor cuadrado de su coeficiente de correlación, sin embargo esto no cumple para Kendall.</a:t>
            </a:r>
            <a:endParaRPr lang="es-MX" sz="2200" dirty="0">
              <a:latin typeface="+mj-lt"/>
              <a:ea typeface="Indie Flower"/>
              <a:cs typeface="Indie Flower"/>
              <a:sym typeface="Indie Flower"/>
            </a:endParaRPr>
          </a:p>
        </p:txBody>
      </p:sp>
      <p:sp>
        <p:nvSpPr>
          <p:cNvPr id="46" name="CuadroTexto 45">
            <a:extLst>
              <a:ext uri="{FF2B5EF4-FFF2-40B4-BE49-F238E27FC236}">
                <a16:creationId xmlns:a16="http://schemas.microsoft.com/office/drawing/2014/main" id="{A20667B6-1C05-0501-0933-BF2AC477900C}"/>
              </a:ext>
            </a:extLst>
          </p:cNvPr>
          <p:cNvSpPr txBox="1"/>
          <p:nvPr/>
        </p:nvSpPr>
        <p:spPr>
          <a:xfrm>
            <a:off x="772356" y="583252"/>
            <a:ext cx="9232777" cy="892552"/>
          </a:xfrm>
          <a:prstGeom prst="rect">
            <a:avLst/>
          </a:prstGeom>
          <a:noFill/>
        </p:spPr>
        <p:txBody>
          <a:bodyPr wrap="square">
            <a:spAutoFit/>
          </a:bodyPr>
          <a:lstStyle/>
          <a:p>
            <a:pPr algn="ctr"/>
            <a:r>
              <a:rPr lang="en" sz="5200" dirty="0"/>
              <a:t>R²</a:t>
            </a:r>
            <a:endParaRPr lang="es-CL" sz="5200" dirty="0"/>
          </a:p>
        </p:txBody>
      </p:sp>
    </p:spTree>
    <p:extLst>
      <p:ext uri="{BB962C8B-B14F-4D97-AF65-F5344CB8AC3E}">
        <p14:creationId xmlns:p14="http://schemas.microsoft.com/office/powerpoint/2010/main" val="297987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13</a:t>
            </a:fld>
            <a:endParaRPr lang="es-ES"/>
          </a:p>
        </p:txBody>
      </p:sp>
      <p:sp>
        <p:nvSpPr>
          <p:cNvPr id="12" name="CuadroTexto 11">
            <a:extLst>
              <a:ext uri="{FF2B5EF4-FFF2-40B4-BE49-F238E27FC236}">
                <a16:creationId xmlns:a16="http://schemas.microsoft.com/office/drawing/2014/main" id="{F2040112-B16A-B3C5-A92F-EEEC05588A04}"/>
              </a:ext>
            </a:extLst>
          </p:cNvPr>
          <p:cNvSpPr txBox="1"/>
          <p:nvPr/>
        </p:nvSpPr>
        <p:spPr>
          <a:xfrm>
            <a:off x="648070" y="898410"/>
            <a:ext cx="9339309" cy="892552"/>
          </a:xfrm>
          <a:prstGeom prst="rect">
            <a:avLst/>
          </a:prstGeom>
          <a:noFill/>
        </p:spPr>
        <p:txBody>
          <a:bodyPr wrap="square">
            <a:spAutoFit/>
          </a:bodyPr>
          <a:lstStyle/>
          <a:p>
            <a:pPr algn="ctr"/>
            <a:r>
              <a:rPr lang="en" sz="5200" dirty="0"/>
              <a:t>Correlación de Jackknife</a:t>
            </a:r>
            <a:endParaRPr lang="es-CL" sz="5200" dirty="0"/>
          </a:p>
        </p:txBody>
      </p:sp>
      <p:sp>
        <p:nvSpPr>
          <p:cNvPr id="14" name="CuadroTexto 13">
            <a:extLst>
              <a:ext uri="{FF2B5EF4-FFF2-40B4-BE49-F238E27FC236}">
                <a16:creationId xmlns:a16="http://schemas.microsoft.com/office/drawing/2014/main" id="{42A80A80-5626-364C-E8DC-37186C9ABF82}"/>
              </a:ext>
            </a:extLst>
          </p:cNvPr>
          <p:cNvSpPr txBox="1"/>
          <p:nvPr/>
        </p:nvSpPr>
        <p:spPr>
          <a:xfrm>
            <a:off x="754602" y="2820757"/>
            <a:ext cx="9339309" cy="2781211"/>
          </a:xfrm>
          <a:prstGeom prst="rect">
            <a:avLst/>
          </a:prstGeom>
          <a:noFill/>
        </p:spPr>
        <p:txBody>
          <a:bodyPr wrap="square">
            <a:spAutoFit/>
          </a:bodyPr>
          <a:lstStyle/>
          <a:p>
            <a:pPr marL="0" lvl="0" indent="0" algn="l" rtl="0">
              <a:lnSpc>
                <a:spcPct val="115000"/>
              </a:lnSpc>
              <a:spcBef>
                <a:spcPts val="0"/>
              </a:spcBef>
              <a:spcAft>
                <a:spcPts val="1600"/>
              </a:spcAft>
              <a:buNone/>
            </a:pPr>
            <a:r>
              <a:rPr lang="es-MX" sz="2200" dirty="0">
                <a:solidFill>
                  <a:schemeClr val="tx1">
                    <a:lumMod val="65000"/>
                    <a:lumOff val="35000"/>
                  </a:schemeClr>
                </a:solidFill>
                <a:latin typeface="+mj-lt"/>
                <a:ea typeface="Lato"/>
                <a:cs typeface="Lato"/>
                <a:sym typeface="Lato"/>
              </a:rPr>
              <a:t>La correlación de Pearson nos es muy útil en diversos ámbitos, pero esta se ve muy afectada por los datos atípicos, que pueden ser producto de una mala lectura. Para resolver este problema se recurre a la correlación de </a:t>
            </a:r>
            <a:r>
              <a:rPr lang="es-MX" sz="2200" dirty="0" err="1">
                <a:solidFill>
                  <a:schemeClr val="tx1">
                    <a:lumMod val="65000"/>
                    <a:lumOff val="35000"/>
                  </a:schemeClr>
                </a:solidFill>
                <a:latin typeface="+mj-lt"/>
                <a:ea typeface="Lato"/>
                <a:cs typeface="Lato"/>
                <a:sym typeface="Lato"/>
              </a:rPr>
              <a:t>Jackknife</a:t>
            </a:r>
            <a:r>
              <a:rPr lang="es-MX" sz="2200" dirty="0">
                <a:solidFill>
                  <a:schemeClr val="tx1">
                    <a:lumMod val="65000"/>
                    <a:lumOff val="35000"/>
                  </a:schemeClr>
                </a:solidFill>
                <a:latin typeface="+mj-lt"/>
                <a:ea typeface="Lato"/>
                <a:cs typeface="Lato"/>
                <a:sym typeface="Lato"/>
              </a:rPr>
              <a:t>, el cual calcula todos los posibles coeficientes de relación que puedan existir entre las dos variables. El promedio de todos estos coeficientes atenúa el efecto producido por los datos atípicos.</a:t>
            </a:r>
          </a:p>
        </p:txBody>
      </p:sp>
    </p:spTree>
    <p:extLst>
      <p:ext uri="{BB962C8B-B14F-4D97-AF65-F5344CB8AC3E}">
        <p14:creationId xmlns:p14="http://schemas.microsoft.com/office/powerpoint/2010/main" val="262463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orma libre: Forma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7" name="Elips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14</a:t>
            </a:fld>
            <a:endParaRPr lang="es-ES"/>
          </a:p>
        </p:txBody>
      </p:sp>
      <p:sp>
        <p:nvSpPr>
          <p:cNvPr id="22" name="Forma libre: Forma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CuadroTexto 20">
            <a:extLst>
              <a:ext uri="{FF2B5EF4-FFF2-40B4-BE49-F238E27FC236}">
                <a16:creationId xmlns:a16="http://schemas.microsoft.com/office/drawing/2014/main" id="{E4D2CCA5-15B1-2D03-E8FA-447618A84BB9}"/>
              </a:ext>
            </a:extLst>
          </p:cNvPr>
          <p:cNvSpPr txBox="1"/>
          <p:nvPr/>
        </p:nvSpPr>
        <p:spPr>
          <a:xfrm>
            <a:off x="790113" y="709186"/>
            <a:ext cx="9556391" cy="892552"/>
          </a:xfrm>
          <a:prstGeom prst="rect">
            <a:avLst/>
          </a:prstGeom>
          <a:noFill/>
        </p:spPr>
        <p:txBody>
          <a:bodyPr wrap="square">
            <a:spAutoFit/>
          </a:bodyPr>
          <a:lstStyle/>
          <a:p>
            <a:pPr algn="ctr"/>
            <a:r>
              <a:rPr lang="en" sz="5200" dirty="0"/>
              <a:t>Correlación y causalidad</a:t>
            </a:r>
            <a:endParaRPr lang="es-CL" sz="5200" dirty="0"/>
          </a:p>
        </p:txBody>
      </p:sp>
      <p:sp>
        <p:nvSpPr>
          <p:cNvPr id="24" name="CuadroTexto 23">
            <a:extLst>
              <a:ext uri="{FF2B5EF4-FFF2-40B4-BE49-F238E27FC236}">
                <a16:creationId xmlns:a16="http://schemas.microsoft.com/office/drawing/2014/main" id="{519C223A-2056-7921-12A7-5A47437360DF}"/>
              </a:ext>
            </a:extLst>
          </p:cNvPr>
          <p:cNvSpPr txBox="1"/>
          <p:nvPr/>
        </p:nvSpPr>
        <p:spPr>
          <a:xfrm>
            <a:off x="790113" y="1938154"/>
            <a:ext cx="9556391" cy="2596288"/>
          </a:xfrm>
          <a:prstGeom prst="rect">
            <a:avLst/>
          </a:prstGeom>
          <a:noFill/>
        </p:spPr>
        <p:txBody>
          <a:bodyPr wrap="square">
            <a:spAutoFit/>
          </a:bodyPr>
          <a:lstStyle/>
          <a:p>
            <a:pPr marL="0" lvl="0" indent="0" algn="l" rtl="0">
              <a:lnSpc>
                <a:spcPct val="115000"/>
              </a:lnSpc>
              <a:spcBef>
                <a:spcPts val="0"/>
              </a:spcBef>
              <a:spcAft>
                <a:spcPts val="0"/>
              </a:spcAft>
              <a:buNone/>
            </a:pPr>
            <a:r>
              <a:rPr lang="es-MX" sz="2200" dirty="0">
                <a:solidFill>
                  <a:schemeClr val="tx1">
                    <a:lumMod val="65000"/>
                    <a:lumOff val="35000"/>
                  </a:schemeClr>
                </a:solidFill>
                <a:latin typeface="+mj-lt"/>
                <a:ea typeface="Lato"/>
                <a:cs typeface="Lato"/>
                <a:sym typeface="Lato"/>
              </a:rPr>
              <a:t>Como sabemos, la correlación examina la relación entre dos variables, sin embargo que dos variables se mueven en conjunto no significa que una variable cause la otra.  </a:t>
            </a:r>
          </a:p>
          <a:p>
            <a:pPr marL="0" lvl="0" indent="0" algn="l" rtl="0">
              <a:lnSpc>
                <a:spcPct val="115000"/>
              </a:lnSpc>
              <a:spcBef>
                <a:spcPts val="1600"/>
              </a:spcBef>
              <a:spcAft>
                <a:spcPts val="0"/>
              </a:spcAft>
              <a:buNone/>
            </a:pPr>
            <a:r>
              <a:rPr lang="es-MX" sz="2200" dirty="0">
                <a:solidFill>
                  <a:schemeClr val="tx1">
                    <a:lumMod val="65000"/>
                    <a:lumOff val="35000"/>
                  </a:schemeClr>
                </a:solidFill>
                <a:latin typeface="+mj-lt"/>
                <a:ea typeface="Lato"/>
                <a:cs typeface="Lato"/>
                <a:sym typeface="Lato"/>
              </a:rPr>
              <a:t>Si se obtiene una correlación fuerte esto </a:t>
            </a:r>
            <a:r>
              <a:rPr lang="es-MX" sz="2200" b="1" i="1" dirty="0">
                <a:solidFill>
                  <a:schemeClr val="tx1">
                    <a:lumMod val="65000"/>
                    <a:lumOff val="35000"/>
                  </a:schemeClr>
                </a:solidFill>
                <a:latin typeface="+mj-lt"/>
                <a:ea typeface="Lato"/>
                <a:cs typeface="Lato"/>
                <a:sym typeface="Lato"/>
              </a:rPr>
              <a:t>puede </a:t>
            </a:r>
            <a:r>
              <a:rPr lang="es-MX" sz="2200" dirty="0">
                <a:solidFill>
                  <a:schemeClr val="tx1">
                    <a:lumMod val="65000"/>
                    <a:lumOff val="35000"/>
                  </a:schemeClr>
                </a:solidFill>
                <a:latin typeface="+mj-lt"/>
                <a:ea typeface="Lato"/>
                <a:cs typeface="Lato"/>
                <a:sym typeface="Lato"/>
              </a:rPr>
              <a:t>ser indicativo de que es una casualidad, aunque también existen otras explicaciones para este resultado, como lo pueden ser:</a:t>
            </a:r>
          </a:p>
        </p:txBody>
      </p:sp>
      <p:sp>
        <p:nvSpPr>
          <p:cNvPr id="29" name="CuadroTexto 28">
            <a:extLst>
              <a:ext uri="{FF2B5EF4-FFF2-40B4-BE49-F238E27FC236}">
                <a16:creationId xmlns:a16="http://schemas.microsoft.com/office/drawing/2014/main" id="{724B12B2-D8AB-C6E6-F2BB-FD42436646F2}"/>
              </a:ext>
            </a:extLst>
          </p:cNvPr>
          <p:cNvSpPr txBox="1"/>
          <p:nvPr/>
        </p:nvSpPr>
        <p:spPr>
          <a:xfrm>
            <a:off x="790112" y="4763389"/>
            <a:ext cx="9556391" cy="2002536"/>
          </a:xfrm>
          <a:prstGeom prst="rect">
            <a:avLst/>
          </a:prstGeom>
          <a:noFill/>
        </p:spPr>
        <p:txBody>
          <a:bodyPr wrap="square">
            <a:spAutoFit/>
          </a:bodyPr>
          <a:lstStyle/>
          <a:p>
            <a:pPr marL="457200" lvl="0" indent="-330200" algn="l" rtl="0">
              <a:lnSpc>
                <a:spcPct val="115000"/>
              </a:lnSpc>
              <a:spcBef>
                <a:spcPts val="0"/>
              </a:spcBef>
              <a:spcAft>
                <a:spcPts val="0"/>
              </a:spcAft>
              <a:buClr>
                <a:schemeClr val="dk2"/>
              </a:buClr>
              <a:buSzPts val="1600"/>
              <a:buFont typeface="Lato"/>
              <a:buChar char="●"/>
            </a:pPr>
            <a:r>
              <a:rPr lang="es-MX" sz="2200" dirty="0">
                <a:solidFill>
                  <a:schemeClr val="tx1">
                    <a:lumMod val="65000"/>
                    <a:lumOff val="35000"/>
                  </a:schemeClr>
                </a:solidFill>
                <a:latin typeface="+mj-lt"/>
                <a:ea typeface="Lato"/>
                <a:cs typeface="Lato"/>
                <a:sym typeface="Lato"/>
              </a:rPr>
              <a:t>Resultado del azar, parece haber una relación pero realmente no lo hay.</a:t>
            </a:r>
          </a:p>
          <a:p>
            <a:pPr marL="127000" lvl="0" algn="l" rtl="0">
              <a:lnSpc>
                <a:spcPct val="115000"/>
              </a:lnSpc>
              <a:spcBef>
                <a:spcPts val="0"/>
              </a:spcBef>
              <a:spcAft>
                <a:spcPts val="0"/>
              </a:spcAft>
              <a:buClr>
                <a:schemeClr val="dk2"/>
              </a:buClr>
              <a:buSzPts val="1600"/>
            </a:pPr>
            <a:endParaRPr lang="es-MX" sz="2200" dirty="0">
              <a:solidFill>
                <a:schemeClr val="tx1">
                  <a:lumMod val="65000"/>
                  <a:lumOff val="35000"/>
                </a:schemeClr>
              </a:solidFill>
              <a:latin typeface="+mj-lt"/>
              <a:ea typeface="Lato"/>
              <a:cs typeface="Lato"/>
              <a:sym typeface="Lato"/>
            </a:endParaRPr>
          </a:p>
          <a:p>
            <a:pPr marL="457200" lvl="0" indent="-330200" algn="l" rtl="0">
              <a:lnSpc>
                <a:spcPct val="115000"/>
              </a:lnSpc>
              <a:spcBef>
                <a:spcPts val="0"/>
              </a:spcBef>
              <a:spcAft>
                <a:spcPts val="0"/>
              </a:spcAft>
              <a:buClr>
                <a:schemeClr val="dk2"/>
              </a:buClr>
              <a:buSzPts val="1600"/>
              <a:buFont typeface="Lato"/>
              <a:buChar char="●"/>
            </a:pPr>
            <a:r>
              <a:rPr lang="es-MX" sz="2200" dirty="0">
                <a:solidFill>
                  <a:schemeClr val="tx1">
                    <a:lumMod val="65000"/>
                    <a:lumOff val="35000"/>
                  </a:schemeClr>
                </a:solidFill>
                <a:latin typeface="+mj-lt"/>
                <a:ea typeface="Lato"/>
                <a:cs typeface="Lato"/>
                <a:sym typeface="Lato"/>
              </a:rPr>
              <a:t>Puede haber una tercera variable que esté afectando a este resultado.</a:t>
            </a:r>
            <a:endParaRPr lang="es-MX" sz="2200" dirty="0">
              <a:solidFill>
                <a:schemeClr val="tx1">
                  <a:lumMod val="65000"/>
                  <a:lumOff val="35000"/>
                </a:schemeClr>
              </a:solidFill>
              <a:latin typeface="+mj-lt"/>
            </a:endParaRPr>
          </a:p>
        </p:txBody>
      </p:sp>
    </p:spTree>
    <p:extLst>
      <p:ext uri="{BB962C8B-B14F-4D97-AF65-F5344CB8AC3E}">
        <p14:creationId xmlns:p14="http://schemas.microsoft.com/office/powerpoint/2010/main" val="3891345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p:txBody>
          <a:bodyPr rtlCol="0"/>
          <a:lstStyle/>
          <a:p>
            <a:pPr rtl="0"/>
            <a:fld id="{DBA1B0FB-D917-4C8C-928F-313BD683BF39}" type="slidenum">
              <a:rPr lang="es-ES" smtClean="0"/>
              <a:pPr rtl="0"/>
              <a:t>15</a:t>
            </a:fld>
            <a:endParaRPr lang="es-ES"/>
          </a:p>
        </p:txBody>
      </p:sp>
      <p:sp>
        <p:nvSpPr>
          <p:cNvPr id="27" name="CuadroTexto 26">
            <a:extLst>
              <a:ext uri="{FF2B5EF4-FFF2-40B4-BE49-F238E27FC236}">
                <a16:creationId xmlns:a16="http://schemas.microsoft.com/office/drawing/2014/main" id="{FFE33393-ABEB-2787-1F83-4E5E8E450D54}"/>
              </a:ext>
            </a:extLst>
          </p:cNvPr>
          <p:cNvSpPr txBox="1"/>
          <p:nvPr/>
        </p:nvSpPr>
        <p:spPr>
          <a:xfrm>
            <a:off x="745723" y="609885"/>
            <a:ext cx="9605639" cy="892552"/>
          </a:xfrm>
          <a:prstGeom prst="rect">
            <a:avLst/>
          </a:prstGeom>
          <a:noFill/>
        </p:spPr>
        <p:txBody>
          <a:bodyPr wrap="square">
            <a:spAutoFit/>
          </a:bodyPr>
          <a:lstStyle/>
          <a:p>
            <a:pPr algn="ctr"/>
            <a:r>
              <a:rPr lang="en" sz="5200" dirty="0"/>
              <a:t>Correlación Parcial</a:t>
            </a:r>
            <a:endParaRPr lang="es-CL" sz="5200" dirty="0"/>
          </a:p>
        </p:txBody>
      </p:sp>
      <p:sp>
        <p:nvSpPr>
          <p:cNvPr id="29" name="CuadroTexto 28">
            <a:extLst>
              <a:ext uri="{FF2B5EF4-FFF2-40B4-BE49-F238E27FC236}">
                <a16:creationId xmlns:a16="http://schemas.microsoft.com/office/drawing/2014/main" id="{46831D31-0A19-6A4B-B138-39D625FFF666}"/>
              </a:ext>
            </a:extLst>
          </p:cNvPr>
          <p:cNvSpPr txBox="1"/>
          <p:nvPr/>
        </p:nvSpPr>
        <p:spPr>
          <a:xfrm>
            <a:off x="745723" y="2375185"/>
            <a:ext cx="9605639" cy="2780441"/>
          </a:xfrm>
          <a:prstGeom prst="rect">
            <a:avLst/>
          </a:prstGeom>
          <a:noFill/>
        </p:spPr>
        <p:txBody>
          <a:bodyPr wrap="square">
            <a:spAutoFit/>
          </a:bodyPr>
          <a:lstStyle/>
          <a:p>
            <a:pPr marL="0" lvl="0" indent="0" algn="l" rtl="0">
              <a:lnSpc>
                <a:spcPct val="115000"/>
              </a:lnSpc>
              <a:spcBef>
                <a:spcPts val="0"/>
              </a:spcBef>
              <a:spcAft>
                <a:spcPts val="0"/>
              </a:spcAft>
              <a:buNone/>
            </a:pPr>
            <a:r>
              <a:rPr lang="es-MX" sz="2200" dirty="0">
                <a:solidFill>
                  <a:schemeClr val="dk2"/>
                </a:solidFill>
                <a:latin typeface="+mj-lt"/>
                <a:ea typeface="Lato"/>
                <a:cs typeface="Lato"/>
                <a:sym typeface="Lato"/>
              </a:rPr>
              <a:t>Como se mencionó antes, dos variables pueden tener una relación lineal producto de una tercera variable que está influyendo en estas dos, a esto se le conoce como correlación parcial la cual nos permite estudiar la relación de las dos variables sin que una tercera o más variables están afectando, si se observa que el valor de la correlación es distinta al valor de correlación parcial entre estas dos variables, entonces significa que la tercera variable está influyendo.</a:t>
            </a:r>
          </a:p>
        </p:txBody>
      </p:sp>
    </p:spTree>
    <p:extLst>
      <p:ext uri="{BB962C8B-B14F-4D97-AF65-F5344CB8AC3E}">
        <p14:creationId xmlns:p14="http://schemas.microsoft.com/office/powerpoint/2010/main" val="142054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581E8936-2270-47FE-94A4-398CB123EF90}"/>
              </a:ext>
            </a:extLst>
          </p:cNvPr>
          <p:cNvSpPr>
            <a:spLocks noGrp="1"/>
          </p:cNvSpPr>
          <p:nvPr>
            <p:ph type="title"/>
          </p:nvPr>
        </p:nvSpPr>
        <p:spPr>
          <a:xfrm>
            <a:off x="826071" y="4819219"/>
            <a:ext cx="4500562" cy="1562959"/>
          </a:xfrm>
        </p:spPr>
        <p:txBody>
          <a:bodyPr rtlCol="0"/>
          <a:lstStyle/>
          <a:p>
            <a:pPr rtl="0"/>
            <a:r>
              <a:rPr lang="en" dirty="0"/>
              <a:t>Ejemplo</a:t>
            </a:r>
            <a:endParaRPr lang="es-ES" dirty="0"/>
          </a:p>
        </p:txBody>
      </p:sp>
      <p:pic>
        <p:nvPicPr>
          <p:cNvPr id="16" name="Marcador de posición de imagen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l="-1" t="12846" r="125" b="38508"/>
          <a:stretch/>
        </p:blipFill>
        <p:spPr>
          <a:xfrm>
            <a:off x="0" y="0"/>
            <a:ext cx="12192000" cy="3776472"/>
          </a:xfrm>
        </p:spPr>
      </p:pic>
      <p:sp>
        <p:nvSpPr>
          <p:cNvPr id="13" name="Marcador de contenido 12">
            <a:extLst>
              <a:ext uri="{FF2B5EF4-FFF2-40B4-BE49-F238E27FC236}">
                <a16:creationId xmlns:a16="http://schemas.microsoft.com/office/drawing/2014/main" id="{C0287FEC-3826-4868-8D93-52429C6156F5}"/>
              </a:ext>
            </a:extLst>
          </p:cNvPr>
          <p:cNvSpPr>
            <a:spLocks noGrp="1"/>
          </p:cNvSpPr>
          <p:nvPr>
            <p:ph sz="quarter" idx="15"/>
          </p:nvPr>
        </p:nvSpPr>
        <p:spPr>
          <a:xfrm>
            <a:off x="4525564" y="4192492"/>
            <a:ext cx="6221412" cy="1563688"/>
          </a:xfrm>
        </p:spPr>
        <p:txBody>
          <a:bodyPr rtlCol="0">
            <a:noAutofit/>
          </a:bodyPr>
          <a:lstStyle/>
          <a:p>
            <a:pPr marL="0" lvl="0" indent="0" algn="just" rtl="0">
              <a:lnSpc>
                <a:spcPct val="115000"/>
              </a:lnSpc>
              <a:spcBef>
                <a:spcPts val="0"/>
              </a:spcBef>
              <a:spcAft>
                <a:spcPts val="0"/>
              </a:spcAft>
              <a:buNone/>
            </a:pPr>
            <a:r>
              <a:rPr lang="es-MX" dirty="0">
                <a:solidFill>
                  <a:srgbClr val="595959"/>
                </a:solidFill>
                <a:latin typeface="+mj-lt"/>
                <a:ea typeface="Lato"/>
                <a:cs typeface="Lato"/>
                <a:sym typeface="Lato"/>
              </a:rPr>
              <a:t>Para ejemplificar lo visto utilizamos los datos obtenidos del libro </a:t>
            </a:r>
            <a:r>
              <a:rPr lang="es-MX" i="1" dirty="0" err="1">
                <a:solidFill>
                  <a:srgbClr val="595959"/>
                </a:solidFill>
                <a:latin typeface="+mj-lt"/>
                <a:ea typeface="Lato"/>
                <a:cs typeface="Lato"/>
                <a:sym typeface="Lato"/>
              </a:rPr>
              <a:t>Statistical</a:t>
            </a:r>
            <a:r>
              <a:rPr lang="es-MX" i="1" dirty="0">
                <a:solidFill>
                  <a:srgbClr val="595959"/>
                </a:solidFill>
                <a:latin typeface="+mj-lt"/>
                <a:ea typeface="Lato"/>
                <a:cs typeface="Lato"/>
                <a:sym typeface="Lato"/>
              </a:rPr>
              <a:t> </a:t>
            </a:r>
            <a:r>
              <a:rPr lang="es-MX" i="1" dirty="0" err="1">
                <a:solidFill>
                  <a:srgbClr val="595959"/>
                </a:solidFill>
                <a:latin typeface="+mj-lt"/>
                <a:ea typeface="Lato"/>
                <a:cs typeface="Lato"/>
                <a:sym typeface="Lato"/>
              </a:rPr>
              <a:t>Rethinking</a:t>
            </a:r>
            <a:r>
              <a:rPr lang="es-MX" i="1" dirty="0">
                <a:solidFill>
                  <a:srgbClr val="595959"/>
                </a:solidFill>
                <a:latin typeface="+mj-lt"/>
                <a:ea typeface="Lato"/>
                <a:cs typeface="Lato"/>
                <a:sym typeface="Lato"/>
              </a:rPr>
              <a:t> </a:t>
            </a:r>
            <a:r>
              <a:rPr lang="es-MX" i="1" dirty="0" err="1">
                <a:solidFill>
                  <a:srgbClr val="595959"/>
                </a:solidFill>
                <a:latin typeface="+mj-lt"/>
                <a:ea typeface="Lato"/>
                <a:cs typeface="Lato"/>
                <a:sym typeface="Lato"/>
              </a:rPr>
              <a:t>by</a:t>
            </a:r>
            <a:r>
              <a:rPr lang="es-MX" i="1" dirty="0">
                <a:solidFill>
                  <a:srgbClr val="595959"/>
                </a:solidFill>
                <a:latin typeface="+mj-lt"/>
                <a:ea typeface="Lato"/>
                <a:cs typeface="Lato"/>
                <a:sym typeface="Lato"/>
              </a:rPr>
              <a:t> Richard </a:t>
            </a:r>
            <a:r>
              <a:rPr lang="es-MX" i="1" dirty="0" err="1">
                <a:solidFill>
                  <a:srgbClr val="595959"/>
                </a:solidFill>
                <a:latin typeface="+mj-lt"/>
                <a:ea typeface="Lato"/>
                <a:cs typeface="Lato"/>
                <a:sym typeface="Lato"/>
              </a:rPr>
              <a:t>McElreath</a:t>
            </a:r>
            <a:r>
              <a:rPr lang="es-MX" dirty="0">
                <a:solidFill>
                  <a:srgbClr val="595959"/>
                </a:solidFill>
                <a:latin typeface="+mj-lt"/>
                <a:ea typeface="Lato"/>
                <a:cs typeface="Lato"/>
                <a:sym typeface="Lato"/>
              </a:rPr>
              <a:t>, el cual contiene información sobre la altura, edad y peso de los habitantes del pueblo Kung San a finales de la década de 1960. En este ejemplo se buscará la relación entre el peso y la altura. </a:t>
            </a:r>
          </a:p>
        </p:txBody>
      </p:sp>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rtlCol="0"/>
          <a:lstStyle/>
          <a:p>
            <a:pPr rtl="0"/>
            <a:fld id="{DBA1B0FB-D917-4C8C-928F-313BD683BF39}" type="slidenum">
              <a:rPr lang="es-ES" smtClean="0"/>
              <a:pPr rtl="0"/>
              <a:t>16</a:t>
            </a:fld>
            <a:endParaRPr lang="es-ES"/>
          </a:p>
        </p:txBody>
      </p:sp>
    </p:spTree>
    <p:extLst>
      <p:ext uri="{BB962C8B-B14F-4D97-AF65-F5344CB8AC3E}">
        <p14:creationId xmlns:p14="http://schemas.microsoft.com/office/powerpoint/2010/main" val="352156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17</a:t>
            </a:fld>
            <a:endParaRPr lang="es-ES"/>
          </a:p>
        </p:txBody>
      </p:sp>
      <p:sp>
        <p:nvSpPr>
          <p:cNvPr id="3" name="CuadroTexto 2">
            <a:extLst>
              <a:ext uri="{FF2B5EF4-FFF2-40B4-BE49-F238E27FC236}">
                <a16:creationId xmlns:a16="http://schemas.microsoft.com/office/drawing/2014/main" id="{27F006F8-725B-9EB6-AFE6-131B9DAABD2E}"/>
              </a:ext>
            </a:extLst>
          </p:cNvPr>
          <p:cNvSpPr txBox="1"/>
          <p:nvPr/>
        </p:nvSpPr>
        <p:spPr>
          <a:xfrm>
            <a:off x="577047" y="656497"/>
            <a:ext cx="9871969" cy="654282"/>
          </a:xfrm>
          <a:prstGeom prst="rect">
            <a:avLst/>
          </a:prstGeom>
          <a:noFill/>
        </p:spPr>
        <p:txBody>
          <a:bodyPr wrap="square">
            <a:spAutoFit/>
          </a:bodyPr>
          <a:lstStyle/>
          <a:p>
            <a:pPr marL="0" lvl="0" indent="0" algn="l" rtl="0">
              <a:lnSpc>
                <a:spcPct val="83000"/>
              </a:lnSpc>
              <a:spcBef>
                <a:spcPts val="0"/>
              </a:spcBef>
              <a:spcAft>
                <a:spcPts val="0"/>
              </a:spcAft>
              <a:buNone/>
            </a:pPr>
            <a:r>
              <a:rPr lang="es-MX" sz="2200" dirty="0">
                <a:solidFill>
                  <a:schemeClr val="dk2"/>
                </a:solidFill>
                <a:latin typeface="+mj-lt"/>
                <a:ea typeface="Lato"/>
                <a:cs typeface="Lato"/>
                <a:sym typeface="Lato"/>
              </a:rPr>
              <a:t>Para trabajar los datos utilizamos un código de </a:t>
            </a:r>
            <a:r>
              <a:rPr lang="es-MX" sz="2200" dirty="0" err="1">
                <a:solidFill>
                  <a:schemeClr val="dk2"/>
                </a:solidFill>
                <a:latin typeface="+mj-lt"/>
                <a:ea typeface="Lato"/>
                <a:cs typeface="Lato"/>
                <a:sym typeface="Lato"/>
              </a:rPr>
              <a:t>python</a:t>
            </a:r>
            <a:r>
              <a:rPr lang="es-MX" sz="2200" dirty="0">
                <a:solidFill>
                  <a:schemeClr val="dk2"/>
                </a:solidFill>
                <a:latin typeface="+mj-lt"/>
                <a:ea typeface="Lato"/>
                <a:cs typeface="Lato"/>
                <a:sym typeface="Lato"/>
              </a:rPr>
              <a:t> con el fin de graficar los datos y así poder interpretar su correlación.</a:t>
            </a:r>
          </a:p>
        </p:txBody>
      </p:sp>
      <p:pic>
        <p:nvPicPr>
          <p:cNvPr id="4" name="Google Shape;5140;p47">
            <a:extLst>
              <a:ext uri="{FF2B5EF4-FFF2-40B4-BE49-F238E27FC236}">
                <a16:creationId xmlns:a16="http://schemas.microsoft.com/office/drawing/2014/main" id="{2DA0B9AC-807A-0EFB-6DF1-C3A11695AE33}"/>
              </a:ext>
            </a:extLst>
          </p:cNvPr>
          <p:cNvPicPr preferRelativeResize="0"/>
          <p:nvPr/>
        </p:nvPicPr>
        <p:blipFill rotWithShape="1">
          <a:blip r:embed="rId3">
            <a:alphaModFix/>
          </a:blip>
          <a:srcRect b="33168"/>
          <a:stretch/>
        </p:blipFill>
        <p:spPr>
          <a:xfrm>
            <a:off x="1091421" y="1540952"/>
            <a:ext cx="8843220" cy="5031298"/>
          </a:xfrm>
          <a:prstGeom prst="rect">
            <a:avLst/>
          </a:prstGeom>
          <a:noFill/>
          <a:ln>
            <a:noFill/>
          </a:ln>
        </p:spPr>
      </p:pic>
    </p:spTree>
    <p:extLst>
      <p:ext uri="{BB962C8B-B14F-4D97-AF65-F5344CB8AC3E}">
        <p14:creationId xmlns:p14="http://schemas.microsoft.com/office/powerpoint/2010/main" val="404704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18</a:t>
            </a:fld>
            <a:endParaRPr lang="es-ES"/>
          </a:p>
        </p:txBody>
      </p:sp>
      <p:sp>
        <p:nvSpPr>
          <p:cNvPr id="5" name="CuadroTexto 4">
            <a:extLst>
              <a:ext uri="{FF2B5EF4-FFF2-40B4-BE49-F238E27FC236}">
                <a16:creationId xmlns:a16="http://schemas.microsoft.com/office/drawing/2014/main" id="{E3882211-1BD0-56EB-4591-7AD0911E81B7}"/>
              </a:ext>
            </a:extLst>
          </p:cNvPr>
          <p:cNvSpPr txBox="1"/>
          <p:nvPr/>
        </p:nvSpPr>
        <p:spPr>
          <a:xfrm>
            <a:off x="307759" y="1366897"/>
            <a:ext cx="5054816" cy="4124206"/>
          </a:xfrm>
          <a:prstGeom prst="rect">
            <a:avLst/>
          </a:prstGeom>
          <a:noFill/>
        </p:spPr>
        <p:txBody>
          <a:bodyPr wrap="square">
            <a:spAutoFit/>
          </a:bodyPr>
          <a:lstStyle/>
          <a:p>
            <a:pPr marL="0" lvl="0" indent="0" algn="l" rtl="0">
              <a:spcBef>
                <a:spcPts val="0"/>
              </a:spcBef>
              <a:spcAft>
                <a:spcPts val="0"/>
              </a:spcAft>
              <a:buNone/>
            </a:pPr>
            <a:r>
              <a:rPr lang="es-MX" sz="2200" dirty="0">
                <a:solidFill>
                  <a:schemeClr val="tx1">
                    <a:lumMod val="65000"/>
                    <a:lumOff val="35000"/>
                  </a:schemeClr>
                </a:solidFill>
              </a:rPr>
              <a:t>Como se puede observar, los datos parecen presentar una relación lineal positiva.</a:t>
            </a:r>
          </a:p>
          <a:p>
            <a:pPr marL="0" lvl="0" indent="0" algn="l" rtl="0">
              <a:spcBef>
                <a:spcPts val="1200"/>
              </a:spcBef>
              <a:spcAft>
                <a:spcPts val="0"/>
              </a:spcAft>
              <a:buNone/>
            </a:pPr>
            <a:r>
              <a:rPr lang="es-MX" sz="2200" dirty="0">
                <a:solidFill>
                  <a:schemeClr val="tx1">
                    <a:lumMod val="65000"/>
                    <a:lumOff val="35000"/>
                  </a:schemeClr>
                </a:solidFill>
              </a:rPr>
              <a:t>Dado que estas variables se pueden aproximar a una distribución normal, se puede utilizar el coeficiente de Pearson, pero esta no será muy precisa.</a:t>
            </a:r>
          </a:p>
          <a:p>
            <a:pPr marL="0" lvl="0" indent="0" algn="l" rtl="0">
              <a:spcBef>
                <a:spcPts val="1200"/>
              </a:spcBef>
              <a:spcAft>
                <a:spcPts val="0"/>
              </a:spcAft>
              <a:buNone/>
            </a:pPr>
            <a:r>
              <a:rPr lang="es-MX" sz="2200" dirty="0">
                <a:solidFill>
                  <a:schemeClr val="tx1">
                    <a:lumMod val="65000"/>
                    <a:lumOff val="35000"/>
                  </a:schemeClr>
                </a:solidFill>
              </a:rPr>
              <a:t>Se calculan los tres tipos de coeficiente para comparar estos entre sí.</a:t>
            </a:r>
          </a:p>
        </p:txBody>
      </p:sp>
      <p:pic>
        <p:nvPicPr>
          <p:cNvPr id="7" name="Google Shape;5147;p48">
            <a:extLst>
              <a:ext uri="{FF2B5EF4-FFF2-40B4-BE49-F238E27FC236}">
                <a16:creationId xmlns:a16="http://schemas.microsoft.com/office/drawing/2014/main" id="{E0429EB2-05F2-63D1-D74B-85D4F4812FC8}"/>
              </a:ext>
            </a:extLst>
          </p:cNvPr>
          <p:cNvPicPr preferRelativeResize="0"/>
          <p:nvPr/>
        </p:nvPicPr>
        <p:blipFill>
          <a:blip r:embed="rId3">
            <a:alphaModFix/>
          </a:blip>
          <a:stretch>
            <a:fillRect/>
          </a:stretch>
        </p:blipFill>
        <p:spPr>
          <a:xfrm>
            <a:off x="5618376" y="1241112"/>
            <a:ext cx="5402050" cy="4249991"/>
          </a:xfrm>
          <a:prstGeom prst="rect">
            <a:avLst/>
          </a:prstGeom>
          <a:noFill/>
          <a:ln>
            <a:noFill/>
          </a:ln>
        </p:spPr>
      </p:pic>
    </p:spTree>
    <p:extLst>
      <p:ext uri="{BB962C8B-B14F-4D97-AF65-F5344CB8AC3E}">
        <p14:creationId xmlns:p14="http://schemas.microsoft.com/office/powerpoint/2010/main" val="413803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19</a:t>
            </a:fld>
            <a:endParaRPr lang="es-ES"/>
          </a:p>
        </p:txBody>
      </p:sp>
      <p:sp>
        <p:nvSpPr>
          <p:cNvPr id="3" name="CuadroTexto 2">
            <a:extLst>
              <a:ext uri="{FF2B5EF4-FFF2-40B4-BE49-F238E27FC236}">
                <a16:creationId xmlns:a16="http://schemas.microsoft.com/office/drawing/2014/main" id="{27F006F8-725B-9EB6-AFE6-131B9DAABD2E}"/>
              </a:ext>
            </a:extLst>
          </p:cNvPr>
          <p:cNvSpPr txBox="1"/>
          <p:nvPr/>
        </p:nvSpPr>
        <p:spPr>
          <a:xfrm>
            <a:off x="577047" y="656497"/>
            <a:ext cx="9871969" cy="834524"/>
          </a:xfrm>
          <a:prstGeom prst="rect">
            <a:avLst/>
          </a:prstGeom>
          <a:noFill/>
        </p:spPr>
        <p:txBody>
          <a:bodyPr wrap="square">
            <a:spAutoFit/>
          </a:bodyPr>
          <a:lstStyle/>
          <a:p>
            <a:pPr marL="0" lvl="0" indent="0" algn="l" rtl="0">
              <a:lnSpc>
                <a:spcPct val="115000"/>
              </a:lnSpc>
              <a:spcBef>
                <a:spcPts val="0"/>
              </a:spcBef>
              <a:spcAft>
                <a:spcPts val="1200"/>
              </a:spcAft>
              <a:buNone/>
            </a:pPr>
            <a:r>
              <a:rPr lang="es-MX" sz="2200" dirty="0">
                <a:solidFill>
                  <a:srgbClr val="595959"/>
                </a:solidFill>
              </a:rPr>
              <a:t>El código que se </a:t>
            </a:r>
            <a:r>
              <a:rPr lang="es-MX" sz="2200" dirty="0" err="1">
                <a:solidFill>
                  <a:srgbClr val="595959"/>
                </a:solidFill>
              </a:rPr>
              <a:t>se</a:t>
            </a:r>
            <a:r>
              <a:rPr lang="es-MX" sz="2200" dirty="0">
                <a:solidFill>
                  <a:srgbClr val="595959"/>
                </a:solidFill>
              </a:rPr>
              <a:t> utilizó para hacer el cálculo de la correlación de cada uno de los tipos junto con su significancia es el siguiente:</a:t>
            </a:r>
            <a:endParaRPr lang="es-MX" sz="2200" dirty="0"/>
          </a:p>
        </p:txBody>
      </p:sp>
      <p:pic>
        <p:nvPicPr>
          <p:cNvPr id="4" name="Google Shape;5140;p47">
            <a:extLst>
              <a:ext uri="{FF2B5EF4-FFF2-40B4-BE49-F238E27FC236}">
                <a16:creationId xmlns:a16="http://schemas.microsoft.com/office/drawing/2014/main" id="{2DA0B9AC-807A-0EFB-6DF1-C3A11695AE33}"/>
              </a:ext>
            </a:extLst>
          </p:cNvPr>
          <p:cNvPicPr preferRelativeResize="0"/>
          <p:nvPr/>
        </p:nvPicPr>
        <p:blipFill rotWithShape="1">
          <a:blip r:embed="rId3">
            <a:alphaModFix/>
          </a:blip>
          <a:srcRect b="33168"/>
          <a:stretch/>
        </p:blipFill>
        <p:spPr>
          <a:xfrm>
            <a:off x="1091421" y="1540952"/>
            <a:ext cx="8843220" cy="5031298"/>
          </a:xfrm>
          <a:prstGeom prst="rect">
            <a:avLst/>
          </a:prstGeom>
          <a:noFill/>
          <a:ln>
            <a:noFill/>
          </a:ln>
        </p:spPr>
      </p:pic>
    </p:spTree>
    <p:extLst>
      <p:ext uri="{BB962C8B-B14F-4D97-AF65-F5344CB8AC3E}">
        <p14:creationId xmlns:p14="http://schemas.microsoft.com/office/powerpoint/2010/main" val="379617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684721"/>
          </a:xfrm>
        </p:spPr>
        <p:txBody>
          <a:bodyPr rtlCol="0"/>
          <a:lstStyle/>
          <a:p>
            <a:pPr rtl="0"/>
            <a:r>
              <a:rPr lang="es-ES" sz="5200" dirty="0">
                <a:cs typeface="Times New Roman" panose="02020603050405020304" pitchFamily="18" charset="0"/>
              </a:rPr>
              <a:t>Índice</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31890" y="1613290"/>
                <a:ext cx="4490067" cy="4814143"/>
              </a:xfrm>
            </p:spPr>
            <p:txBody>
              <a:bodyPr rtlCol="0"/>
              <a:lstStyle/>
              <a:p>
                <a:pPr marL="342900" indent="-342900">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¿Qué es la correlación? </a:t>
                </a:r>
              </a:p>
              <a:p>
                <a:pPr marL="342900" indent="-342900">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Significado de las medidas</a:t>
                </a:r>
              </a:p>
              <a:p>
                <a:pPr marL="342900" indent="-342900">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Interpretación de r</a:t>
                </a:r>
              </a:p>
              <a:p>
                <a:pPr marL="342900" indent="-342900">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Coeficiente de Pearson</a:t>
                </a:r>
              </a:p>
              <a:p>
                <a:pPr marL="342900" indent="-342900">
                  <a:buFont typeface="Arial" panose="020B0604020202020204" pitchFamily="34" charset="0"/>
                  <a:buChar char="•"/>
                </a:pPr>
                <a:r>
                  <a:rPr lang="es-MX" sz="2000" b="1" dirty="0">
                    <a:solidFill>
                      <a:schemeClr val="tx1">
                        <a:lumMod val="85000"/>
                      </a:schemeClr>
                    </a:solidFill>
                    <a:latin typeface="+mj-lt"/>
                    <a:ea typeface="Roboto"/>
                    <a:cs typeface="Times New Roman" panose="02020603050405020304" pitchFamily="18" charset="0"/>
                    <a:sym typeface="Roboto"/>
                  </a:rPr>
                  <a:t>Condiciones del coeficiente de Pearson</a:t>
                </a:r>
              </a:p>
              <a:p>
                <a:pPr marL="342900" indent="-342900">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Significancia estadística</a:t>
                </a:r>
              </a:p>
              <a:p>
                <a:pPr marL="342900" indent="-342900">
                  <a:buFont typeface="Arial" panose="020B0604020202020204" pitchFamily="34" charset="0"/>
                  <a:buChar char="•"/>
                </a:pPr>
                <a:r>
                  <a:rPr lang="es-MX" sz="2000" b="1" dirty="0">
                    <a:solidFill>
                      <a:schemeClr val="tx1">
                        <a:lumMod val="85000"/>
                      </a:schemeClr>
                    </a:solidFill>
                    <a:latin typeface="+mj-lt"/>
                    <a:ea typeface="Roboto"/>
                    <a:cs typeface="Times New Roman" panose="02020603050405020304" pitchFamily="18" charset="0"/>
                    <a:sym typeface="Roboto"/>
                  </a:rPr>
                  <a:t>Principales diferencias entre las correlaciones </a:t>
                </a:r>
              </a:p>
              <a:p>
                <a:pPr marL="342900" indent="-342900">
                  <a:buFont typeface="Arial" panose="020B0604020202020204" pitchFamily="34" charset="0"/>
                  <a:buChar char="•"/>
                </a:pPr>
                <a14:m>
                  <m:oMath xmlns:m="http://schemas.openxmlformats.org/officeDocument/2006/math">
                    <m:sSup>
                      <m:sSupPr>
                        <m:ctrlPr>
                          <a:rPr lang="es-CL" sz="2000" b="1" dirty="0" smtClean="0">
                            <a:solidFill>
                              <a:schemeClr val="tx1">
                                <a:lumMod val="85000"/>
                              </a:schemeClr>
                            </a:solidFill>
                            <a:latin typeface="+mj-lt"/>
                            <a:sym typeface="Roboto"/>
                          </a:rPr>
                        </m:ctrlPr>
                      </m:sSupPr>
                      <m:e>
                        <m:r>
                          <a:rPr lang="es-CL" sz="2000" b="1" i="1" dirty="0" smtClean="0">
                            <a:solidFill>
                              <a:schemeClr val="tx1">
                                <a:lumMod val="85000"/>
                              </a:schemeClr>
                            </a:solidFill>
                            <a:latin typeface="+mj-lt"/>
                            <a:sym typeface="Roboto"/>
                          </a:rPr>
                          <m:t>𝑹</m:t>
                        </m:r>
                      </m:e>
                      <m:sup>
                        <m:r>
                          <a:rPr lang="es-CL" sz="2000" b="1" i="0" dirty="0" smtClean="0">
                            <a:solidFill>
                              <a:schemeClr val="tx1">
                                <a:lumMod val="85000"/>
                              </a:schemeClr>
                            </a:solidFill>
                            <a:latin typeface="+mj-lt"/>
                            <a:sym typeface="Roboto"/>
                          </a:rPr>
                          <m:t>𝟐</m:t>
                        </m:r>
                      </m:sup>
                    </m:sSup>
                  </m:oMath>
                </a14:m>
                <a:endParaRPr lang="es-CL" sz="2000" b="1" dirty="0">
                  <a:solidFill>
                    <a:schemeClr val="tx1">
                      <a:lumMod val="85000"/>
                    </a:schemeClr>
                  </a:solidFill>
                  <a:latin typeface="+mj-lt"/>
                  <a:ea typeface="Roboto"/>
                  <a:cs typeface="Times New Roman" panose="02020603050405020304" pitchFamily="18" charset="0"/>
                  <a:sym typeface="Roboto"/>
                </a:endParaRPr>
              </a:p>
              <a:p>
                <a:endParaRPr lang="es-CL" sz="2000" b="1" dirty="0">
                  <a:solidFill>
                    <a:schemeClr val="tx1">
                      <a:lumMod val="85000"/>
                    </a:schemeClr>
                  </a:solidFill>
                  <a:latin typeface="Times New Roman" panose="02020603050405020304" pitchFamily="18" charset="0"/>
                  <a:ea typeface="Roboto"/>
                  <a:cs typeface="Times New Roman" panose="02020603050405020304" pitchFamily="18" charset="0"/>
                  <a:sym typeface="Roboto"/>
                </a:endParaRPr>
              </a:p>
              <a:p>
                <a:endParaRPr lang="es-CL" sz="2000" b="1" dirty="0">
                  <a:solidFill>
                    <a:schemeClr val="tx1">
                      <a:lumMod val="85000"/>
                    </a:schemeClr>
                  </a:solidFill>
                  <a:latin typeface="Times New Roman" panose="02020603050405020304" pitchFamily="18" charset="0"/>
                  <a:ea typeface="Roboto"/>
                  <a:cs typeface="Times New Roman" panose="02020603050405020304" pitchFamily="18" charset="0"/>
                  <a:sym typeface="Roboto"/>
                </a:endParaRPr>
              </a:p>
            </p:txBody>
          </p:sp>
        </mc:Choice>
        <mc:Fallback>
          <p:sp>
            <p:nvSpPr>
              <p:cNvPr id="3" name="Marcador de contenido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31890" y="1613290"/>
                <a:ext cx="4490067" cy="4814143"/>
              </a:xfrm>
              <a:blipFill>
                <a:blip r:embed="rId2"/>
                <a:stretch>
                  <a:fillRect l="-543" t="-1141" r="-1221"/>
                </a:stretch>
              </a:blipFill>
            </p:spPr>
            <p:txBody>
              <a:bodyPr/>
              <a:lstStyle/>
              <a:p>
                <a:r>
                  <a:rPr lang="es-CL">
                    <a:noFill/>
                  </a:rPr>
                  <a:t> </a:t>
                </a:r>
              </a:p>
            </p:txBody>
          </p:sp>
        </mc:Fallback>
      </mc:AlternateContent>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ES" smtClean="0"/>
              <a:pPr/>
              <a:t>2</a:t>
            </a:fld>
            <a:endParaRPr lang="es-ES"/>
          </a:p>
        </p:txBody>
      </p:sp>
      <p:sp>
        <p:nvSpPr>
          <p:cNvPr id="4" name="CuadroTexto 3">
            <a:extLst>
              <a:ext uri="{FF2B5EF4-FFF2-40B4-BE49-F238E27FC236}">
                <a16:creationId xmlns:a16="http://schemas.microsoft.com/office/drawing/2014/main" id="{5635DC38-FCB8-B3FA-590B-DBB8EA40CB07}"/>
              </a:ext>
            </a:extLst>
          </p:cNvPr>
          <p:cNvSpPr txBox="1"/>
          <p:nvPr/>
        </p:nvSpPr>
        <p:spPr>
          <a:xfrm>
            <a:off x="5864940" y="1610844"/>
            <a:ext cx="4490067" cy="360098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Correlación de </a:t>
            </a:r>
            <a:r>
              <a:rPr lang="es-CL" sz="2000" b="1" dirty="0" err="1">
                <a:solidFill>
                  <a:schemeClr val="tx1">
                    <a:lumMod val="85000"/>
                  </a:schemeClr>
                </a:solidFill>
                <a:latin typeface="+mj-lt"/>
                <a:ea typeface="Roboto"/>
                <a:cs typeface="Times New Roman" panose="02020603050405020304" pitchFamily="18" charset="0"/>
                <a:sym typeface="Roboto"/>
              </a:rPr>
              <a:t>Jackkniffe</a:t>
            </a:r>
            <a:endParaRPr lang="es-CL" sz="2000" b="1" dirty="0">
              <a:solidFill>
                <a:schemeClr val="tx1">
                  <a:lumMod val="85000"/>
                </a:schemeClr>
              </a:solidFill>
              <a:latin typeface="+mj-lt"/>
              <a:ea typeface="Roboto"/>
              <a:cs typeface="Times New Roman" panose="02020603050405020304" pitchFamily="18" charset="0"/>
              <a:sym typeface="Roboto"/>
            </a:endParaRPr>
          </a:p>
          <a:p>
            <a:pPr marL="342900" indent="-342900">
              <a:lnSpc>
                <a:spcPct val="150000"/>
              </a:lnSpc>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Correlación y causalidad  </a:t>
            </a:r>
          </a:p>
          <a:p>
            <a:pPr marL="342900" indent="-342900">
              <a:lnSpc>
                <a:spcPct val="150000"/>
              </a:lnSpc>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Correlación parcial </a:t>
            </a:r>
          </a:p>
          <a:p>
            <a:pPr marL="342900" indent="-342900">
              <a:lnSpc>
                <a:spcPct val="150000"/>
              </a:lnSpc>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Ejemplo</a:t>
            </a:r>
          </a:p>
          <a:p>
            <a:pPr marL="342900" indent="-342900">
              <a:lnSpc>
                <a:spcPct val="150000"/>
              </a:lnSpc>
              <a:buFont typeface="Arial" panose="020B0604020202020204" pitchFamily="34" charset="0"/>
              <a:buChar char="•"/>
            </a:pPr>
            <a:r>
              <a:rPr lang="es-CL" sz="2000" b="1" dirty="0">
                <a:solidFill>
                  <a:schemeClr val="tx1">
                    <a:lumMod val="85000"/>
                  </a:schemeClr>
                </a:solidFill>
                <a:latin typeface="+mj-lt"/>
                <a:ea typeface="Roboto"/>
                <a:cs typeface="Times New Roman" panose="02020603050405020304" pitchFamily="18" charset="0"/>
                <a:sym typeface="Roboto"/>
              </a:rPr>
              <a:t>Correlación en la física  </a:t>
            </a:r>
          </a:p>
          <a:p>
            <a:pPr marL="342900" indent="-342900">
              <a:lnSpc>
                <a:spcPct val="150000"/>
              </a:lnSpc>
              <a:buFont typeface="Arial" panose="020B0604020202020204" pitchFamily="34" charset="0"/>
              <a:buChar char="•"/>
            </a:pPr>
            <a:r>
              <a:rPr lang="en" sz="2000" b="1" dirty="0">
                <a:solidFill>
                  <a:schemeClr val="tx1">
                    <a:lumMod val="85000"/>
                  </a:schemeClr>
                </a:solidFill>
                <a:latin typeface="+mj-lt"/>
                <a:ea typeface="Roboto"/>
                <a:cs typeface="Times New Roman" panose="02020603050405020304" pitchFamily="18" charset="0"/>
                <a:sym typeface="Roboto"/>
              </a:rPr>
              <a:t>Conclusión</a:t>
            </a:r>
          </a:p>
          <a:p>
            <a:pPr marL="342900" indent="-342900">
              <a:lnSpc>
                <a:spcPct val="150000"/>
              </a:lnSpc>
              <a:buFont typeface="Arial" panose="020B0604020202020204" pitchFamily="34" charset="0"/>
              <a:buChar char="•"/>
            </a:pPr>
            <a:r>
              <a:rPr lang="en" sz="2000" b="1" dirty="0">
                <a:solidFill>
                  <a:schemeClr val="tx1">
                    <a:lumMod val="85000"/>
                  </a:schemeClr>
                </a:solidFill>
                <a:latin typeface="+mj-lt"/>
                <a:ea typeface="Roboto"/>
                <a:cs typeface="Times New Roman" panose="02020603050405020304" pitchFamily="18" charset="0"/>
                <a:sym typeface="Roboto"/>
              </a:rPr>
              <a:t>Bibliografía</a:t>
            </a:r>
            <a:endParaRPr lang="es-CL" sz="2000" b="1" dirty="0">
              <a:solidFill>
                <a:schemeClr val="tx1">
                  <a:lumMod val="85000"/>
                </a:schemeClr>
              </a:solidFill>
              <a:latin typeface="+mj-lt"/>
              <a:ea typeface="Roboto"/>
              <a:cs typeface="Times New Roman" panose="02020603050405020304" pitchFamily="18" charset="0"/>
              <a:sym typeface="Roboto"/>
            </a:endParaRPr>
          </a:p>
          <a:p>
            <a:endParaRPr lang="es-CL" dirty="0"/>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20</a:t>
            </a:fld>
            <a:endParaRPr lang="es-ES"/>
          </a:p>
        </p:txBody>
      </p:sp>
      <p:sp>
        <p:nvSpPr>
          <p:cNvPr id="5" name="CuadroTexto 4">
            <a:extLst>
              <a:ext uri="{FF2B5EF4-FFF2-40B4-BE49-F238E27FC236}">
                <a16:creationId xmlns:a16="http://schemas.microsoft.com/office/drawing/2014/main" id="{84F55C31-FC77-15BF-0FFB-3719B9ED370D}"/>
              </a:ext>
            </a:extLst>
          </p:cNvPr>
          <p:cNvSpPr txBox="1"/>
          <p:nvPr/>
        </p:nvSpPr>
        <p:spPr>
          <a:xfrm>
            <a:off x="949910" y="1551563"/>
            <a:ext cx="8424910" cy="3754874"/>
          </a:xfrm>
          <a:prstGeom prst="rect">
            <a:avLst/>
          </a:prstGeom>
          <a:noFill/>
        </p:spPr>
        <p:txBody>
          <a:bodyPr wrap="square">
            <a:spAutoFit/>
          </a:bodyPr>
          <a:lstStyle/>
          <a:p>
            <a:pPr marL="0" lvl="0" indent="0" algn="l" rtl="0">
              <a:spcBef>
                <a:spcPts val="0"/>
              </a:spcBef>
              <a:spcAft>
                <a:spcPts val="0"/>
              </a:spcAft>
              <a:buNone/>
            </a:pPr>
            <a:r>
              <a:rPr lang="es-MX" sz="2200" dirty="0">
                <a:solidFill>
                  <a:schemeClr val="tx1">
                    <a:lumMod val="65000"/>
                    <a:lumOff val="35000"/>
                  </a:schemeClr>
                </a:solidFill>
              </a:rPr>
              <a:t>Se obtiene que los siguientes resultados:</a:t>
            </a:r>
          </a:p>
          <a:p>
            <a:pPr marL="457200" lvl="0" indent="-330200" algn="l" rtl="0">
              <a:spcBef>
                <a:spcPts val="1200"/>
              </a:spcBef>
              <a:spcAft>
                <a:spcPts val="0"/>
              </a:spcAft>
              <a:buSzPts val="1600"/>
              <a:buChar char="●"/>
            </a:pPr>
            <a:r>
              <a:rPr lang="es-MX" sz="2200" dirty="0">
                <a:solidFill>
                  <a:schemeClr val="tx1">
                    <a:lumMod val="65000"/>
                    <a:lumOff val="35000"/>
                  </a:schemeClr>
                </a:solidFill>
              </a:rPr>
              <a:t>Correlación Pearson:  0.7528177220327671</a:t>
            </a:r>
          </a:p>
          <a:p>
            <a:pPr marL="457200" lvl="0" indent="-330200" algn="l" rtl="0">
              <a:spcBef>
                <a:spcPts val="0"/>
              </a:spcBef>
              <a:spcAft>
                <a:spcPts val="0"/>
              </a:spcAft>
              <a:buSzPts val="1600"/>
              <a:buChar char="●"/>
            </a:pPr>
            <a:r>
              <a:rPr lang="es-MX" sz="2200" dirty="0">
                <a:solidFill>
                  <a:schemeClr val="tx1">
                    <a:lumMod val="65000"/>
                    <a:lumOff val="35000"/>
                  </a:schemeClr>
                </a:solidFill>
              </a:rPr>
              <a:t>Correlación </a:t>
            </a:r>
            <a:r>
              <a:rPr lang="es-MX" sz="2200" dirty="0" err="1">
                <a:solidFill>
                  <a:schemeClr val="tx1">
                    <a:lumMod val="65000"/>
                    <a:lumOff val="35000"/>
                  </a:schemeClr>
                </a:solidFill>
              </a:rPr>
              <a:t>spearman</a:t>
            </a:r>
            <a:r>
              <a:rPr lang="es-MX" sz="2200" dirty="0">
                <a:solidFill>
                  <a:schemeClr val="tx1">
                    <a:lumMod val="65000"/>
                    <a:lumOff val="35000"/>
                  </a:schemeClr>
                </a:solidFill>
              </a:rPr>
              <a:t>:  0.7510966609219974</a:t>
            </a:r>
          </a:p>
          <a:p>
            <a:pPr marL="457200" lvl="0" indent="-330200" algn="l" rtl="0">
              <a:spcBef>
                <a:spcPts val="0"/>
              </a:spcBef>
              <a:spcAft>
                <a:spcPts val="0"/>
              </a:spcAft>
              <a:buSzPts val="1600"/>
              <a:buChar char="●"/>
            </a:pPr>
            <a:r>
              <a:rPr lang="es-MX" sz="2200" dirty="0">
                <a:solidFill>
                  <a:schemeClr val="tx1">
                    <a:lumMod val="65000"/>
                    <a:lumOff val="35000"/>
                  </a:schemeClr>
                </a:solidFill>
              </a:rPr>
              <a:t>Correlación </a:t>
            </a:r>
            <a:r>
              <a:rPr lang="es-MX" sz="2200" dirty="0" err="1">
                <a:solidFill>
                  <a:schemeClr val="tx1">
                    <a:lumMod val="65000"/>
                    <a:lumOff val="35000"/>
                  </a:schemeClr>
                </a:solidFill>
              </a:rPr>
              <a:t>kendall</a:t>
            </a:r>
            <a:r>
              <a:rPr lang="es-MX" sz="2200" dirty="0">
                <a:solidFill>
                  <a:schemeClr val="tx1">
                    <a:lumMod val="65000"/>
                    <a:lumOff val="35000"/>
                  </a:schemeClr>
                </a:solidFill>
              </a:rPr>
              <a:t>:  0.5639709660523899</a:t>
            </a:r>
          </a:p>
          <a:p>
            <a:pPr marL="0" lvl="0" indent="0" algn="l" rtl="0">
              <a:spcBef>
                <a:spcPts val="1200"/>
              </a:spcBef>
              <a:spcAft>
                <a:spcPts val="0"/>
              </a:spcAft>
              <a:buNone/>
            </a:pPr>
            <a:endParaRPr lang="es-MX" sz="2200" dirty="0">
              <a:solidFill>
                <a:schemeClr val="tx1">
                  <a:lumMod val="65000"/>
                  <a:lumOff val="35000"/>
                </a:schemeClr>
              </a:solidFill>
            </a:endParaRPr>
          </a:p>
          <a:p>
            <a:pPr marL="0" lvl="0" indent="0" algn="l" rtl="0">
              <a:spcBef>
                <a:spcPts val="1200"/>
              </a:spcBef>
              <a:spcAft>
                <a:spcPts val="0"/>
              </a:spcAft>
              <a:buNone/>
            </a:pPr>
            <a:r>
              <a:rPr lang="es-MX" sz="2200" dirty="0">
                <a:solidFill>
                  <a:schemeClr val="tx1">
                    <a:lumMod val="65000"/>
                    <a:lumOff val="35000"/>
                  </a:schemeClr>
                </a:solidFill>
              </a:rPr>
              <a:t>De los cuales además se obtuvo su significancia estadística:</a:t>
            </a:r>
          </a:p>
          <a:p>
            <a:pPr marL="457200" lvl="0" indent="-330200" algn="l" rtl="0">
              <a:spcBef>
                <a:spcPts val="1200"/>
              </a:spcBef>
              <a:spcAft>
                <a:spcPts val="0"/>
              </a:spcAft>
              <a:buSzPts val="1600"/>
              <a:buChar char="●"/>
            </a:pPr>
            <a:r>
              <a:rPr lang="es-MX" sz="2200" dirty="0">
                <a:solidFill>
                  <a:schemeClr val="tx1">
                    <a:lumMod val="65000"/>
                    <a:lumOff val="35000"/>
                  </a:schemeClr>
                </a:solidFill>
              </a:rPr>
              <a:t>Pearson: 1.894103779417654e-64</a:t>
            </a:r>
          </a:p>
          <a:p>
            <a:pPr marL="457200" lvl="0" indent="-330200" algn="l" rtl="0">
              <a:spcBef>
                <a:spcPts val="0"/>
              </a:spcBef>
              <a:spcAft>
                <a:spcPts val="0"/>
              </a:spcAft>
              <a:buSzPts val="1600"/>
              <a:buChar char="●"/>
            </a:pPr>
            <a:r>
              <a:rPr lang="es-MX" sz="2200" dirty="0">
                <a:solidFill>
                  <a:schemeClr val="tx1">
                    <a:lumMod val="65000"/>
                    <a:lumOff val="35000"/>
                  </a:schemeClr>
                </a:solidFill>
              </a:rPr>
              <a:t>Spearman: 5.2882247217804375e-64</a:t>
            </a:r>
          </a:p>
          <a:p>
            <a:pPr marL="457200" lvl="0" indent="-330200" algn="l" rtl="0">
              <a:spcBef>
                <a:spcPts val="0"/>
              </a:spcBef>
              <a:spcAft>
                <a:spcPts val="0"/>
              </a:spcAft>
              <a:buSzPts val="1600"/>
              <a:buChar char="●"/>
            </a:pPr>
            <a:r>
              <a:rPr lang="es-MX" sz="2200" dirty="0">
                <a:solidFill>
                  <a:schemeClr val="tx1">
                    <a:lumMod val="65000"/>
                    <a:lumOff val="35000"/>
                  </a:schemeClr>
                </a:solidFill>
              </a:rPr>
              <a:t>Kendall:3.162649137764771e-54</a:t>
            </a:r>
          </a:p>
        </p:txBody>
      </p:sp>
    </p:spTree>
    <p:extLst>
      <p:ext uri="{BB962C8B-B14F-4D97-AF65-F5344CB8AC3E}">
        <p14:creationId xmlns:p14="http://schemas.microsoft.com/office/powerpoint/2010/main" val="419394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p:txBody>
          <a:bodyPr rtlCol="0"/>
          <a:lstStyle/>
          <a:p>
            <a:pPr rtl="0"/>
            <a:fld id="{DBA1B0FB-D917-4C8C-928F-313BD683BF39}" type="slidenum">
              <a:rPr lang="es-ES" smtClean="0"/>
              <a:pPr rtl="0"/>
              <a:t>21</a:t>
            </a:fld>
            <a:endParaRPr lang="es-ES"/>
          </a:p>
        </p:txBody>
      </p:sp>
      <p:sp>
        <p:nvSpPr>
          <p:cNvPr id="3" name="CuadroTexto 2">
            <a:extLst>
              <a:ext uri="{FF2B5EF4-FFF2-40B4-BE49-F238E27FC236}">
                <a16:creationId xmlns:a16="http://schemas.microsoft.com/office/drawing/2014/main" id="{1B3AC6EF-9A52-4CD7-550D-462B8284667F}"/>
              </a:ext>
            </a:extLst>
          </p:cNvPr>
          <p:cNvSpPr txBox="1"/>
          <p:nvPr/>
        </p:nvSpPr>
        <p:spPr>
          <a:xfrm>
            <a:off x="470516" y="911725"/>
            <a:ext cx="9579006" cy="892552"/>
          </a:xfrm>
          <a:prstGeom prst="rect">
            <a:avLst/>
          </a:prstGeom>
          <a:noFill/>
        </p:spPr>
        <p:txBody>
          <a:bodyPr wrap="square">
            <a:spAutoFit/>
          </a:bodyPr>
          <a:lstStyle/>
          <a:p>
            <a:pPr algn="ctr"/>
            <a:r>
              <a:rPr lang="en" sz="5200" dirty="0"/>
              <a:t>Conclusión del ejemplo</a:t>
            </a:r>
            <a:endParaRPr lang="es-CL" sz="5200" dirty="0"/>
          </a:p>
        </p:txBody>
      </p:sp>
      <p:sp>
        <p:nvSpPr>
          <p:cNvPr id="5" name="CuadroTexto 4">
            <a:extLst>
              <a:ext uri="{FF2B5EF4-FFF2-40B4-BE49-F238E27FC236}">
                <a16:creationId xmlns:a16="http://schemas.microsoft.com/office/drawing/2014/main" id="{F202DCB5-9D31-BC6E-C52C-09A6757E53FA}"/>
              </a:ext>
            </a:extLst>
          </p:cNvPr>
          <p:cNvSpPr txBox="1"/>
          <p:nvPr/>
        </p:nvSpPr>
        <p:spPr>
          <a:xfrm>
            <a:off x="816746" y="2817069"/>
            <a:ext cx="9579006" cy="1223861"/>
          </a:xfrm>
          <a:prstGeom prst="rect">
            <a:avLst/>
          </a:prstGeom>
          <a:noFill/>
        </p:spPr>
        <p:txBody>
          <a:bodyPr wrap="square">
            <a:spAutoFit/>
          </a:bodyPr>
          <a:lstStyle/>
          <a:p>
            <a:pPr marL="0" lvl="0" indent="0" rtl="0">
              <a:lnSpc>
                <a:spcPct val="115000"/>
              </a:lnSpc>
              <a:spcBef>
                <a:spcPts val="0"/>
              </a:spcBef>
              <a:spcAft>
                <a:spcPts val="0"/>
              </a:spcAft>
              <a:buNone/>
            </a:pPr>
            <a:r>
              <a:rPr lang="es-MX" sz="2200" dirty="0">
                <a:solidFill>
                  <a:schemeClr val="tx1">
                    <a:lumMod val="65000"/>
                    <a:lumOff val="35000"/>
                  </a:schemeClr>
                </a:solidFill>
              </a:rPr>
              <a:t>De lo obtenido se puede decir que existe una correlación lineal entre moderada y alta entre la altura y peso de los habitantes, con evidencia estadística de que esto no es producto del azar.</a:t>
            </a:r>
          </a:p>
        </p:txBody>
      </p:sp>
    </p:spTree>
    <p:extLst>
      <p:ext uri="{BB962C8B-B14F-4D97-AF65-F5344CB8AC3E}">
        <p14:creationId xmlns:p14="http://schemas.microsoft.com/office/powerpoint/2010/main" val="110575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5E5CAC52-3FD1-464A-805A-B8F7AF04574A}"/>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22</a:t>
            </a:fld>
            <a:endParaRPr lang="es-ES"/>
          </a:p>
        </p:txBody>
      </p:sp>
      <p:sp>
        <p:nvSpPr>
          <p:cNvPr id="3" name="CuadroTexto 2">
            <a:extLst>
              <a:ext uri="{FF2B5EF4-FFF2-40B4-BE49-F238E27FC236}">
                <a16:creationId xmlns:a16="http://schemas.microsoft.com/office/drawing/2014/main" id="{2DAC2B7F-9183-16F6-927A-F6E8A200753D}"/>
              </a:ext>
            </a:extLst>
          </p:cNvPr>
          <p:cNvSpPr txBox="1"/>
          <p:nvPr/>
        </p:nvSpPr>
        <p:spPr>
          <a:xfrm>
            <a:off x="585926" y="585250"/>
            <a:ext cx="9866050" cy="892552"/>
          </a:xfrm>
          <a:prstGeom prst="rect">
            <a:avLst/>
          </a:prstGeom>
          <a:noFill/>
        </p:spPr>
        <p:txBody>
          <a:bodyPr wrap="square">
            <a:spAutoFit/>
          </a:bodyPr>
          <a:lstStyle/>
          <a:p>
            <a:pPr algn="ctr"/>
            <a:r>
              <a:rPr lang="en" sz="5200" dirty="0"/>
              <a:t>Correlación en la física</a:t>
            </a:r>
            <a:endParaRPr lang="es-CL" sz="5200" dirty="0"/>
          </a:p>
        </p:txBody>
      </p:sp>
      <p:sp>
        <p:nvSpPr>
          <p:cNvPr id="8" name="CuadroTexto 7">
            <a:extLst>
              <a:ext uri="{FF2B5EF4-FFF2-40B4-BE49-F238E27FC236}">
                <a16:creationId xmlns:a16="http://schemas.microsoft.com/office/drawing/2014/main" id="{D48474D6-F07D-1C48-01F1-C8FF120DECD4}"/>
              </a:ext>
            </a:extLst>
          </p:cNvPr>
          <p:cNvSpPr txBox="1"/>
          <p:nvPr/>
        </p:nvSpPr>
        <p:spPr>
          <a:xfrm>
            <a:off x="585926" y="1982865"/>
            <a:ext cx="9866050" cy="1223861"/>
          </a:xfrm>
          <a:prstGeom prst="rect">
            <a:avLst/>
          </a:prstGeom>
          <a:noFill/>
        </p:spPr>
        <p:txBody>
          <a:bodyPr wrap="square">
            <a:spAutoFit/>
          </a:bodyPr>
          <a:lstStyle/>
          <a:p>
            <a:pPr marL="0" lvl="0" indent="0" algn="l" rtl="0">
              <a:lnSpc>
                <a:spcPct val="115000"/>
              </a:lnSpc>
              <a:spcBef>
                <a:spcPts val="0"/>
              </a:spcBef>
              <a:spcAft>
                <a:spcPts val="0"/>
              </a:spcAft>
              <a:buNone/>
            </a:pPr>
            <a:r>
              <a:rPr lang="es-MX" sz="2200" dirty="0">
                <a:solidFill>
                  <a:schemeClr val="tx1">
                    <a:lumMod val="65000"/>
                    <a:lumOff val="35000"/>
                  </a:schemeClr>
                </a:solidFill>
              </a:rPr>
              <a:t>La correlación se puede utilizar en muchas áreas de la física, como por ejemplo en electromagnetismo: se busca encontrar la relación entre el voltaje y la intensidad de corriente de un determinado circuito.</a:t>
            </a:r>
          </a:p>
        </p:txBody>
      </p:sp>
      <p:sp>
        <p:nvSpPr>
          <p:cNvPr id="10" name="CuadroTexto 9">
            <a:extLst>
              <a:ext uri="{FF2B5EF4-FFF2-40B4-BE49-F238E27FC236}">
                <a16:creationId xmlns:a16="http://schemas.microsoft.com/office/drawing/2014/main" id="{87FAF536-1F1B-F473-1C61-F9A27A23E673}"/>
              </a:ext>
            </a:extLst>
          </p:cNvPr>
          <p:cNvSpPr txBox="1"/>
          <p:nvPr/>
        </p:nvSpPr>
        <p:spPr>
          <a:xfrm>
            <a:off x="4717005" y="3651275"/>
            <a:ext cx="5734971" cy="1613199"/>
          </a:xfrm>
          <a:prstGeom prst="rect">
            <a:avLst/>
          </a:prstGeom>
          <a:noFill/>
        </p:spPr>
        <p:txBody>
          <a:bodyPr wrap="square">
            <a:spAutoFit/>
          </a:bodyPr>
          <a:lstStyle/>
          <a:p>
            <a:pPr marL="0" lvl="0" indent="0" algn="l" rtl="0">
              <a:lnSpc>
                <a:spcPct val="115000"/>
              </a:lnSpc>
              <a:spcBef>
                <a:spcPts val="0"/>
              </a:spcBef>
              <a:spcAft>
                <a:spcPts val="0"/>
              </a:spcAft>
              <a:buNone/>
            </a:pPr>
            <a:r>
              <a:rPr lang="es-MX" sz="2200" dirty="0">
                <a:solidFill>
                  <a:schemeClr val="tx1">
                    <a:lumMod val="65000"/>
                    <a:lumOff val="35000"/>
                  </a:schemeClr>
                </a:solidFill>
              </a:rPr>
              <a:t>En el gráfico se puede ver la relación lineal, al calcular la relación de Pearson entre estas variables se obtiene un resultado de:</a:t>
            </a:r>
          </a:p>
        </p:txBody>
      </p:sp>
      <p:sp>
        <p:nvSpPr>
          <p:cNvPr id="12" name="CuadroTexto 11">
            <a:extLst>
              <a:ext uri="{FF2B5EF4-FFF2-40B4-BE49-F238E27FC236}">
                <a16:creationId xmlns:a16="http://schemas.microsoft.com/office/drawing/2014/main" id="{841D1D1A-3336-CD5E-0FAF-EDC17B8D567A}"/>
              </a:ext>
            </a:extLst>
          </p:cNvPr>
          <p:cNvSpPr txBox="1"/>
          <p:nvPr/>
        </p:nvSpPr>
        <p:spPr>
          <a:xfrm>
            <a:off x="4512817" y="5588862"/>
            <a:ext cx="6143346" cy="381002"/>
          </a:xfrm>
          <a:prstGeom prst="rect">
            <a:avLst/>
          </a:prstGeom>
          <a:noFill/>
        </p:spPr>
        <p:txBody>
          <a:bodyPr wrap="square">
            <a:spAutoFit/>
          </a:bodyPr>
          <a:lstStyle/>
          <a:p>
            <a:pPr marL="0" lvl="0" indent="0" algn="ctr" rtl="0">
              <a:lnSpc>
                <a:spcPct val="115000"/>
              </a:lnSpc>
              <a:spcBef>
                <a:spcPts val="1200"/>
              </a:spcBef>
              <a:spcAft>
                <a:spcPts val="0"/>
              </a:spcAft>
              <a:buNone/>
            </a:pPr>
            <a:r>
              <a:rPr lang="es-CL" dirty="0">
                <a:solidFill>
                  <a:schemeClr val="tx1">
                    <a:lumMod val="65000"/>
                    <a:lumOff val="35000"/>
                  </a:schemeClr>
                </a:solidFill>
              </a:rPr>
              <a:t>r = 0.9980153891184916</a:t>
            </a:r>
          </a:p>
        </p:txBody>
      </p:sp>
      <p:pic>
        <p:nvPicPr>
          <p:cNvPr id="13" name="Google Shape;5244;p52">
            <a:extLst>
              <a:ext uri="{FF2B5EF4-FFF2-40B4-BE49-F238E27FC236}">
                <a16:creationId xmlns:a16="http://schemas.microsoft.com/office/drawing/2014/main" id="{431F3FDD-0777-2374-5E64-26D9C9C1C667}"/>
              </a:ext>
            </a:extLst>
          </p:cNvPr>
          <p:cNvPicPr preferRelativeResize="0"/>
          <p:nvPr/>
        </p:nvPicPr>
        <p:blipFill>
          <a:blip r:embed="rId3">
            <a:alphaModFix/>
          </a:blip>
          <a:stretch>
            <a:fillRect/>
          </a:stretch>
        </p:blipFill>
        <p:spPr>
          <a:xfrm>
            <a:off x="436726" y="3577701"/>
            <a:ext cx="3966598" cy="2891361"/>
          </a:xfrm>
          <a:prstGeom prst="rect">
            <a:avLst/>
          </a:prstGeom>
          <a:noFill/>
          <a:ln>
            <a:noFill/>
          </a:ln>
        </p:spPr>
      </p:pic>
    </p:spTree>
    <p:extLst>
      <p:ext uri="{BB962C8B-B14F-4D97-AF65-F5344CB8AC3E}">
        <p14:creationId xmlns:p14="http://schemas.microsoft.com/office/powerpoint/2010/main" val="259877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uadroTexto 2">
            <a:extLst>
              <a:ext uri="{FF2B5EF4-FFF2-40B4-BE49-F238E27FC236}">
                <a16:creationId xmlns:a16="http://schemas.microsoft.com/office/drawing/2014/main" id="{1B3AC6EF-9A52-4CD7-550D-462B8284667F}"/>
              </a:ext>
            </a:extLst>
          </p:cNvPr>
          <p:cNvSpPr txBox="1"/>
          <p:nvPr/>
        </p:nvSpPr>
        <p:spPr>
          <a:xfrm>
            <a:off x="1029235" y="768477"/>
            <a:ext cx="5134214" cy="4041648"/>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6600" spc="-50" dirty="0" err="1">
                <a:latin typeface="+mj-lt"/>
                <a:ea typeface="+mj-ea"/>
                <a:cs typeface="+mj-cs"/>
              </a:rPr>
              <a:t>Conclusión</a:t>
            </a:r>
            <a:endParaRPr lang="en-US" sz="6600" spc="-50" dirty="0">
              <a:latin typeface="+mj-lt"/>
              <a:ea typeface="+mj-ea"/>
              <a:cs typeface="+mj-cs"/>
            </a:endParaRPr>
          </a:p>
        </p:txBody>
      </p:sp>
      <p:pic>
        <p:nvPicPr>
          <p:cNvPr id="6" name="Gráfico 5" descr="Círculos y cuadrados variados">
            <a:extLst>
              <a:ext uri="{FF2B5EF4-FFF2-40B4-BE49-F238E27FC236}">
                <a16:creationId xmlns:a16="http://schemas.microsoft.com/office/drawing/2014/main" id="{4FFF1F62-2C59-2AFA-AD12-4677CE6CE5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5484" y="1387839"/>
            <a:ext cx="4077295" cy="4077295"/>
          </a:xfrm>
          <a:prstGeom prst="rect">
            <a:avLst/>
          </a:prstGeom>
        </p:spPr>
      </p:pic>
      <p:sp>
        <p:nvSpPr>
          <p:cNvPr id="16" name="Marcador de número de diapositiva 15">
            <a:extLst>
              <a:ext uri="{FF2B5EF4-FFF2-40B4-BE49-F238E27FC236}">
                <a16:creationId xmlns:a16="http://schemas.microsoft.com/office/drawing/2014/main" id="{CF0A8666-4477-461C-A79D-E91232EE973E}"/>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DBA1B0FB-D917-4C8C-928F-313BD683BF39}" type="slidenum">
              <a:rPr lang="en-US" smtClean="0">
                <a:solidFill>
                  <a:schemeClr val="tx1">
                    <a:lumMod val="50000"/>
                    <a:lumOff val="50000"/>
                  </a:schemeClr>
                </a:solidFill>
              </a:rPr>
              <a:pPr>
                <a:lnSpc>
                  <a:spcPct val="90000"/>
                </a:lnSpc>
                <a:spcAft>
                  <a:spcPts val="600"/>
                </a:spcAft>
              </a:pPr>
              <a:t>23</a:t>
            </a:fld>
            <a:endParaRPr lang="en-US" dirty="0">
              <a:solidFill>
                <a:schemeClr val="tx1">
                  <a:lumMod val="50000"/>
                  <a:lumOff val="50000"/>
                </a:schemeClr>
              </a:solidFill>
            </a:endParaRPr>
          </a:p>
        </p:txBody>
      </p:sp>
    </p:spTree>
    <p:extLst>
      <p:ext uri="{BB962C8B-B14F-4D97-AF65-F5344CB8AC3E}">
        <p14:creationId xmlns:p14="http://schemas.microsoft.com/office/powerpoint/2010/main" val="3140597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a:extLst>
              <a:ext uri="{FF2B5EF4-FFF2-40B4-BE49-F238E27FC236}">
                <a16:creationId xmlns:a16="http://schemas.microsoft.com/office/drawing/2014/main" id="{F8FAEED9-1ECD-45F9-87A0-9394BAEABB79}"/>
              </a:ext>
            </a:extLst>
          </p:cNvPr>
          <p:cNvSpPr>
            <a:spLocks noGrp="1"/>
          </p:cNvSpPr>
          <p:nvPr>
            <p:ph type="ctrTitle"/>
          </p:nvPr>
        </p:nvSpPr>
        <p:spPr>
          <a:xfrm>
            <a:off x="550862" y="335993"/>
            <a:ext cx="5437187" cy="858361"/>
          </a:xfrm>
        </p:spPr>
        <p:txBody>
          <a:bodyPr rtlCol="0"/>
          <a:lstStyle/>
          <a:p>
            <a:pPr algn="ctr" rtl="0"/>
            <a:r>
              <a:rPr lang="es-ES" dirty="0"/>
              <a:t>Bibliografía</a:t>
            </a:r>
          </a:p>
        </p:txBody>
      </p:sp>
      <p:sp>
        <p:nvSpPr>
          <p:cNvPr id="23" name="Subtítulo 22">
            <a:extLst>
              <a:ext uri="{FF2B5EF4-FFF2-40B4-BE49-F238E27FC236}">
                <a16:creationId xmlns:a16="http://schemas.microsoft.com/office/drawing/2014/main" id="{8E5E4638-9BCB-4C2E-914F-CC868E2020D5}"/>
              </a:ext>
            </a:extLst>
          </p:cNvPr>
          <p:cNvSpPr>
            <a:spLocks noGrp="1"/>
          </p:cNvSpPr>
          <p:nvPr>
            <p:ph type="subTitle" idx="1"/>
          </p:nvPr>
        </p:nvSpPr>
        <p:spPr>
          <a:xfrm>
            <a:off x="550862" y="1484485"/>
            <a:ext cx="5545138" cy="5281440"/>
          </a:xfrm>
        </p:spPr>
        <p:txBody>
          <a:bodyPr rtlCol="0"/>
          <a:lstStyle/>
          <a:p>
            <a:pPr marL="457200" lvl="0" indent="-330200" algn="l" rtl="0">
              <a:spcBef>
                <a:spcPts val="0"/>
              </a:spcBef>
              <a:spcAft>
                <a:spcPts val="0"/>
              </a:spcAft>
              <a:buSzPts val="1600"/>
              <a:buFont typeface="Lato"/>
              <a:buChar char="●"/>
            </a:pPr>
            <a:r>
              <a:rPr lang="es-CL" sz="2200" dirty="0">
                <a:solidFill>
                  <a:schemeClr val="tx1">
                    <a:lumMod val="50000"/>
                    <a:lumOff val="50000"/>
                  </a:schemeClr>
                </a:solidFill>
              </a:rPr>
              <a:t> </a:t>
            </a:r>
            <a:r>
              <a:rPr lang="es-CL" sz="2200" dirty="0" err="1">
                <a:solidFill>
                  <a:schemeClr val="tx1">
                    <a:lumMod val="50000"/>
                    <a:lumOff val="50000"/>
                  </a:schemeClr>
                </a:solidFill>
              </a:rPr>
              <a:t>Statistical</a:t>
            </a:r>
            <a:r>
              <a:rPr lang="es-CL" sz="2200" dirty="0">
                <a:solidFill>
                  <a:schemeClr val="tx1">
                    <a:lumMod val="50000"/>
                    <a:lumOff val="50000"/>
                  </a:schemeClr>
                </a:solidFill>
              </a:rPr>
              <a:t> Data </a:t>
            </a:r>
            <a:r>
              <a:rPr lang="es-CL" sz="2200" dirty="0" err="1">
                <a:solidFill>
                  <a:schemeClr val="tx1">
                    <a:lumMod val="50000"/>
                    <a:lumOff val="50000"/>
                  </a:schemeClr>
                </a:solidFill>
              </a:rPr>
              <a:t>Analysis</a:t>
            </a:r>
            <a:r>
              <a:rPr lang="es-CL" sz="2200" dirty="0">
                <a:solidFill>
                  <a:schemeClr val="tx1">
                    <a:lumMod val="50000"/>
                    <a:lumOff val="50000"/>
                  </a:schemeClr>
                </a:solidFill>
              </a:rPr>
              <a:t>, Glen </a:t>
            </a:r>
            <a:r>
              <a:rPr lang="es-CL" sz="2200" dirty="0" err="1">
                <a:solidFill>
                  <a:schemeClr val="tx1">
                    <a:lumMod val="50000"/>
                    <a:lumOff val="50000"/>
                  </a:schemeClr>
                </a:solidFill>
              </a:rPr>
              <a:t>Cowan</a:t>
            </a:r>
            <a:endParaRPr lang="es-CL" sz="2200" dirty="0">
              <a:solidFill>
                <a:schemeClr val="tx1">
                  <a:lumMod val="50000"/>
                  <a:lumOff val="50000"/>
                </a:schemeClr>
              </a:solidFill>
            </a:endParaRPr>
          </a:p>
          <a:p>
            <a:pPr marL="127000" lvl="0" indent="0" algn="l" rtl="0">
              <a:spcBef>
                <a:spcPts val="0"/>
              </a:spcBef>
              <a:spcAft>
                <a:spcPts val="0"/>
              </a:spcAft>
              <a:buSzPts val="1600"/>
            </a:pPr>
            <a:endParaRPr lang="es-CL" sz="2200" dirty="0">
              <a:solidFill>
                <a:schemeClr val="tx1">
                  <a:lumMod val="50000"/>
                  <a:lumOff val="50000"/>
                </a:schemeClr>
              </a:solidFill>
            </a:endParaRPr>
          </a:p>
          <a:p>
            <a:pPr marL="457200" lvl="0" indent="-330200" algn="l" rtl="0">
              <a:spcBef>
                <a:spcPts val="0"/>
              </a:spcBef>
              <a:spcAft>
                <a:spcPts val="0"/>
              </a:spcAft>
              <a:buSzPts val="1600"/>
              <a:buFont typeface="Lato"/>
              <a:buChar char="●"/>
            </a:pPr>
            <a:r>
              <a:rPr lang="es-CL" sz="2200" dirty="0" err="1">
                <a:solidFill>
                  <a:schemeClr val="tx1">
                    <a:lumMod val="50000"/>
                    <a:lumOff val="50000"/>
                  </a:schemeClr>
                </a:solidFill>
              </a:rPr>
              <a:t>Practical</a:t>
            </a:r>
            <a:r>
              <a:rPr lang="es-CL" sz="2200" dirty="0">
                <a:solidFill>
                  <a:schemeClr val="tx1">
                    <a:lumMod val="50000"/>
                    <a:lumOff val="50000"/>
                  </a:schemeClr>
                </a:solidFill>
              </a:rPr>
              <a:t> </a:t>
            </a:r>
            <a:r>
              <a:rPr lang="es-CL" sz="2200" dirty="0" err="1">
                <a:solidFill>
                  <a:schemeClr val="tx1">
                    <a:lumMod val="50000"/>
                    <a:lumOff val="50000"/>
                  </a:schemeClr>
                </a:solidFill>
              </a:rPr>
              <a:t>Statistics</a:t>
            </a:r>
            <a:r>
              <a:rPr lang="es-CL" sz="2200" dirty="0">
                <a:solidFill>
                  <a:schemeClr val="tx1">
                    <a:lumMod val="50000"/>
                    <a:lumOff val="50000"/>
                  </a:schemeClr>
                </a:solidFill>
              </a:rPr>
              <a:t> </a:t>
            </a:r>
            <a:r>
              <a:rPr lang="es-CL" sz="2200" dirty="0" err="1">
                <a:solidFill>
                  <a:schemeClr val="tx1">
                    <a:lumMod val="50000"/>
                    <a:lumOff val="50000"/>
                  </a:schemeClr>
                </a:solidFill>
              </a:rPr>
              <a:t>for</a:t>
            </a:r>
            <a:r>
              <a:rPr lang="es-CL" sz="2200" dirty="0">
                <a:solidFill>
                  <a:schemeClr val="tx1">
                    <a:lumMod val="50000"/>
                    <a:lumOff val="50000"/>
                  </a:schemeClr>
                </a:solidFill>
              </a:rPr>
              <a:t> </a:t>
            </a:r>
            <a:r>
              <a:rPr lang="es-CL" sz="2200" dirty="0" err="1">
                <a:solidFill>
                  <a:schemeClr val="tx1">
                    <a:lumMod val="50000"/>
                    <a:lumOff val="50000"/>
                  </a:schemeClr>
                </a:solidFill>
              </a:rPr>
              <a:t>Astronomers</a:t>
            </a:r>
            <a:r>
              <a:rPr lang="es-CL" sz="2200" dirty="0">
                <a:solidFill>
                  <a:schemeClr val="tx1">
                    <a:lumMod val="50000"/>
                    <a:lumOff val="50000"/>
                  </a:schemeClr>
                </a:solidFill>
              </a:rPr>
              <a:t>, J.V.WALL, C.R. </a:t>
            </a:r>
            <a:r>
              <a:rPr lang="es-CL" sz="2200" dirty="0" err="1">
                <a:solidFill>
                  <a:schemeClr val="tx1">
                    <a:lumMod val="50000"/>
                    <a:lumOff val="50000"/>
                  </a:schemeClr>
                </a:solidFill>
              </a:rPr>
              <a:t>Jenkin</a:t>
            </a:r>
            <a:endParaRPr lang="es-CL" sz="2200" dirty="0">
              <a:solidFill>
                <a:schemeClr val="tx1">
                  <a:lumMod val="50000"/>
                  <a:lumOff val="50000"/>
                </a:schemeClr>
              </a:solidFill>
            </a:endParaRPr>
          </a:p>
          <a:p>
            <a:pPr marL="127000" lvl="0" indent="0" algn="l" rtl="0">
              <a:spcBef>
                <a:spcPts val="0"/>
              </a:spcBef>
              <a:spcAft>
                <a:spcPts val="0"/>
              </a:spcAft>
              <a:buSzPts val="1600"/>
            </a:pPr>
            <a:endParaRPr lang="es-CL" sz="2200" dirty="0">
              <a:solidFill>
                <a:schemeClr val="tx1">
                  <a:lumMod val="50000"/>
                  <a:lumOff val="50000"/>
                </a:schemeClr>
              </a:solidFill>
            </a:endParaRPr>
          </a:p>
          <a:p>
            <a:pPr marL="457200" lvl="0" indent="-330200" algn="l" rtl="0">
              <a:spcBef>
                <a:spcPts val="0"/>
              </a:spcBef>
              <a:spcAft>
                <a:spcPts val="0"/>
              </a:spcAft>
              <a:buSzPts val="1600"/>
              <a:buFont typeface="Lato"/>
              <a:buChar char="●"/>
            </a:pPr>
            <a:r>
              <a:rPr lang="es-CL" sz="2200" dirty="0" err="1">
                <a:solidFill>
                  <a:schemeClr val="tx1">
                    <a:lumMod val="50000"/>
                    <a:lumOff val="50000"/>
                  </a:schemeClr>
                </a:solidFill>
              </a:rPr>
              <a:t>Probability</a:t>
            </a:r>
            <a:r>
              <a:rPr lang="es-CL" sz="2200" dirty="0">
                <a:solidFill>
                  <a:schemeClr val="tx1">
                    <a:lumMod val="50000"/>
                    <a:lumOff val="50000"/>
                  </a:schemeClr>
                </a:solidFill>
              </a:rPr>
              <a:t> and </a:t>
            </a:r>
            <a:r>
              <a:rPr lang="es-CL" sz="2200" dirty="0" err="1">
                <a:solidFill>
                  <a:schemeClr val="tx1">
                    <a:lumMod val="50000"/>
                    <a:lumOff val="50000"/>
                  </a:schemeClr>
                </a:solidFill>
              </a:rPr>
              <a:t>Statistics</a:t>
            </a:r>
            <a:r>
              <a:rPr lang="es-CL" sz="2200" dirty="0">
                <a:solidFill>
                  <a:schemeClr val="tx1">
                    <a:lumMod val="50000"/>
                    <a:lumOff val="50000"/>
                  </a:schemeClr>
                </a:solidFill>
              </a:rPr>
              <a:t> </a:t>
            </a:r>
            <a:r>
              <a:rPr lang="es-CL" sz="2200" dirty="0" err="1">
                <a:solidFill>
                  <a:schemeClr val="tx1">
                    <a:lumMod val="50000"/>
                    <a:lumOff val="50000"/>
                  </a:schemeClr>
                </a:solidFill>
              </a:rPr>
              <a:t>for</a:t>
            </a:r>
            <a:r>
              <a:rPr lang="es-CL" sz="2200" dirty="0">
                <a:solidFill>
                  <a:schemeClr val="tx1">
                    <a:lumMod val="50000"/>
                    <a:lumOff val="50000"/>
                  </a:schemeClr>
                </a:solidFill>
              </a:rPr>
              <a:t> </a:t>
            </a:r>
            <a:r>
              <a:rPr lang="es-CL" sz="2200" dirty="0" err="1">
                <a:solidFill>
                  <a:schemeClr val="tx1">
                    <a:lumMod val="50000"/>
                    <a:lumOff val="50000"/>
                  </a:schemeClr>
                </a:solidFill>
              </a:rPr>
              <a:t>Engineering</a:t>
            </a:r>
            <a:r>
              <a:rPr lang="es-CL" sz="2200" dirty="0">
                <a:solidFill>
                  <a:schemeClr val="tx1">
                    <a:lumMod val="50000"/>
                    <a:lumOff val="50000"/>
                  </a:schemeClr>
                </a:solidFill>
              </a:rPr>
              <a:t> and </a:t>
            </a:r>
            <a:r>
              <a:rPr lang="es-CL" sz="2200" dirty="0" err="1">
                <a:solidFill>
                  <a:schemeClr val="tx1">
                    <a:lumMod val="50000"/>
                    <a:lumOff val="50000"/>
                  </a:schemeClr>
                </a:solidFill>
              </a:rPr>
              <a:t>the</a:t>
            </a:r>
            <a:r>
              <a:rPr lang="es-CL" sz="2200" dirty="0">
                <a:solidFill>
                  <a:schemeClr val="tx1">
                    <a:lumMod val="50000"/>
                    <a:lumOff val="50000"/>
                  </a:schemeClr>
                </a:solidFill>
              </a:rPr>
              <a:t> </a:t>
            </a:r>
            <a:r>
              <a:rPr lang="es-CL" sz="2200" dirty="0" err="1">
                <a:solidFill>
                  <a:schemeClr val="tx1">
                    <a:lumMod val="50000"/>
                    <a:lumOff val="50000"/>
                  </a:schemeClr>
                </a:solidFill>
              </a:rPr>
              <a:t>Sciences</a:t>
            </a:r>
            <a:r>
              <a:rPr lang="es-CL" sz="2200" dirty="0">
                <a:solidFill>
                  <a:schemeClr val="tx1">
                    <a:lumMod val="50000"/>
                    <a:lumOff val="50000"/>
                  </a:schemeClr>
                </a:solidFill>
              </a:rPr>
              <a:t>, 9th </a:t>
            </a:r>
            <a:r>
              <a:rPr lang="es-CL" sz="2200" dirty="0" err="1">
                <a:solidFill>
                  <a:schemeClr val="tx1">
                    <a:lumMod val="50000"/>
                    <a:lumOff val="50000"/>
                  </a:schemeClr>
                </a:solidFill>
              </a:rPr>
              <a:t>Edition</a:t>
            </a:r>
            <a:r>
              <a:rPr lang="es-CL" sz="2200" dirty="0">
                <a:solidFill>
                  <a:schemeClr val="tx1">
                    <a:lumMod val="50000"/>
                    <a:lumOff val="50000"/>
                  </a:schemeClr>
                </a:solidFill>
              </a:rPr>
              <a:t>. Jay L. Devore </a:t>
            </a:r>
          </a:p>
          <a:p>
            <a:pPr marL="127000" lvl="0" indent="0" algn="l" rtl="0">
              <a:spcBef>
                <a:spcPts val="0"/>
              </a:spcBef>
              <a:spcAft>
                <a:spcPts val="0"/>
              </a:spcAft>
              <a:buSzPts val="1600"/>
            </a:pPr>
            <a:endParaRPr lang="es-CL" sz="2200" dirty="0">
              <a:solidFill>
                <a:schemeClr val="tx1">
                  <a:lumMod val="50000"/>
                  <a:lumOff val="50000"/>
                </a:schemeClr>
              </a:solidFill>
            </a:endParaRPr>
          </a:p>
          <a:p>
            <a:pPr marL="457200" lvl="0" indent="-330200" algn="l" rtl="0">
              <a:spcBef>
                <a:spcPts val="0"/>
              </a:spcBef>
              <a:spcAft>
                <a:spcPts val="0"/>
              </a:spcAft>
              <a:buSzPts val="1600"/>
              <a:buFont typeface="Lato"/>
              <a:buChar char="●"/>
            </a:pPr>
            <a:r>
              <a:rPr lang="es-CL" sz="2200" dirty="0" err="1">
                <a:solidFill>
                  <a:schemeClr val="tx1">
                    <a:lumMod val="50000"/>
                    <a:lumOff val="50000"/>
                  </a:schemeClr>
                </a:solidFill>
              </a:rPr>
              <a:t>Statistical</a:t>
            </a:r>
            <a:r>
              <a:rPr lang="es-CL" sz="2200" dirty="0">
                <a:solidFill>
                  <a:schemeClr val="tx1">
                    <a:lumMod val="50000"/>
                    <a:lumOff val="50000"/>
                  </a:schemeClr>
                </a:solidFill>
              </a:rPr>
              <a:t> </a:t>
            </a:r>
            <a:r>
              <a:rPr lang="es-CL" sz="2200" dirty="0" err="1">
                <a:solidFill>
                  <a:schemeClr val="tx1">
                    <a:lumMod val="50000"/>
                    <a:lumOff val="50000"/>
                  </a:schemeClr>
                </a:solidFill>
              </a:rPr>
              <a:t>Rethinking</a:t>
            </a:r>
            <a:r>
              <a:rPr lang="es-CL" sz="2200" dirty="0">
                <a:solidFill>
                  <a:schemeClr val="tx1">
                    <a:lumMod val="50000"/>
                    <a:lumOff val="50000"/>
                  </a:schemeClr>
                </a:solidFill>
              </a:rPr>
              <a:t> </a:t>
            </a:r>
            <a:r>
              <a:rPr lang="es-CL" sz="2200" dirty="0" err="1">
                <a:solidFill>
                  <a:schemeClr val="tx1">
                    <a:lumMod val="50000"/>
                    <a:lumOff val="50000"/>
                  </a:schemeClr>
                </a:solidFill>
              </a:rPr>
              <a:t>by</a:t>
            </a:r>
            <a:r>
              <a:rPr lang="es-CL" sz="2200" dirty="0">
                <a:solidFill>
                  <a:schemeClr val="tx1">
                    <a:lumMod val="50000"/>
                    <a:lumOff val="50000"/>
                  </a:schemeClr>
                </a:solidFill>
              </a:rPr>
              <a:t> Richard </a:t>
            </a:r>
            <a:r>
              <a:rPr lang="es-CL" sz="2200" dirty="0" err="1">
                <a:solidFill>
                  <a:schemeClr val="tx1">
                    <a:lumMod val="50000"/>
                    <a:lumOff val="50000"/>
                  </a:schemeClr>
                </a:solidFill>
              </a:rPr>
              <a:t>McElreath</a:t>
            </a:r>
            <a:endParaRPr lang="es-CL" sz="2200" dirty="0">
              <a:solidFill>
                <a:schemeClr val="tx1">
                  <a:lumMod val="50000"/>
                  <a:lumOff val="50000"/>
                </a:schemeClr>
              </a:solidFill>
            </a:endParaRPr>
          </a:p>
          <a:p>
            <a:pPr marL="127000" lvl="0" indent="0" algn="l" rtl="0">
              <a:spcBef>
                <a:spcPts val="0"/>
              </a:spcBef>
              <a:spcAft>
                <a:spcPts val="0"/>
              </a:spcAft>
              <a:buSzPts val="1600"/>
            </a:pPr>
            <a:endParaRPr lang="es-CL" sz="2200" dirty="0">
              <a:solidFill>
                <a:schemeClr val="tx1">
                  <a:lumMod val="50000"/>
                  <a:lumOff val="50000"/>
                </a:schemeClr>
              </a:solidFill>
            </a:endParaRPr>
          </a:p>
          <a:p>
            <a:pPr marL="457200" lvl="0" indent="-330200" algn="l" rtl="0">
              <a:spcBef>
                <a:spcPts val="0"/>
              </a:spcBef>
              <a:spcAft>
                <a:spcPts val="0"/>
              </a:spcAft>
              <a:buSzPts val="1600"/>
              <a:buFont typeface="Lato"/>
              <a:buChar char="●"/>
            </a:pPr>
            <a:r>
              <a:rPr lang="es-CL" sz="2200" dirty="0" err="1">
                <a:solidFill>
                  <a:schemeClr val="tx1">
                    <a:lumMod val="50000"/>
                    <a:lumOff val="50000"/>
                  </a:schemeClr>
                </a:solidFill>
              </a:rPr>
              <a:t>Bibliographical</a:t>
            </a:r>
            <a:r>
              <a:rPr lang="es-CL" sz="2200" dirty="0">
                <a:solidFill>
                  <a:schemeClr val="tx1">
                    <a:lumMod val="50000"/>
                    <a:lumOff val="50000"/>
                  </a:schemeClr>
                </a:solidFill>
              </a:rPr>
              <a:t> </a:t>
            </a:r>
            <a:r>
              <a:rPr lang="es-CL" sz="2200" dirty="0" err="1">
                <a:solidFill>
                  <a:schemeClr val="tx1">
                    <a:lumMod val="50000"/>
                    <a:lumOff val="50000"/>
                  </a:schemeClr>
                </a:solidFill>
              </a:rPr>
              <a:t>reference</a:t>
            </a:r>
            <a:r>
              <a:rPr lang="es-CL" sz="2200" dirty="0">
                <a:solidFill>
                  <a:schemeClr val="tx1">
                    <a:lumMod val="50000"/>
                    <a:lumOff val="50000"/>
                  </a:schemeClr>
                </a:solidFill>
              </a:rPr>
              <a:t> 6</a:t>
            </a:r>
          </a:p>
        </p:txBody>
      </p:sp>
      <p:pic>
        <p:nvPicPr>
          <p:cNvPr id="27" name="Marcador de posición de imagen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2"/>
          <a:srcRect t="9435" b="9435"/>
          <a:stretch/>
        </p:blipFill>
        <p:spPr>
          <a:xfrm>
            <a:off x="6203953" y="548640"/>
            <a:ext cx="5084064" cy="2880360"/>
          </a:xfrm>
        </p:spPr>
      </p:pic>
      <p:pic>
        <p:nvPicPr>
          <p:cNvPr id="33" name="Marcador de posición de imagen 32">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3"/>
          <a:srcRect t="12230" b="12230"/>
          <a:stretch/>
        </p:blipFill>
        <p:spPr>
          <a:xfrm>
            <a:off x="6203953" y="3429000"/>
            <a:ext cx="5084064" cy="2880360"/>
          </a:xfrm>
        </p:spPr>
      </p:pic>
      <p:sp>
        <p:nvSpPr>
          <p:cNvPr id="6" name="Marcador de número de diapositiva 5">
            <a:extLst>
              <a:ext uri="{FF2B5EF4-FFF2-40B4-BE49-F238E27FC236}">
                <a16:creationId xmlns:a16="http://schemas.microsoft.com/office/drawing/2014/main" id="{36E60F23-FB58-4EF8-82FD-E86CED25FDD4}"/>
              </a:ext>
            </a:extLst>
          </p:cNvPr>
          <p:cNvSpPr>
            <a:spLocks noGrp="1"/>
          </p:cNvSpPr>
          <p:nvPr>
            <p:ph type="sldNum" sz="quarter" idx="12"/>
          </p:nvPr>
        </p:nvSpPr>
        <p:spPr/>
        <p:txBody>
          <a:bodyPr rtlCol="0"/>
          <a:lstStyle/>
          <a:p>
            <a:pPr rtl="0"/>
            <a:fld id="{DBA1B0FB-D917-4C8C-928F-313BD683BF39}" type="slidenum">
              <a:rPr lang="es-ES" smtClean="0"/>
              <a:pPr rtl="0"/>
              <a:t>24</a:t>
            </a:fld>
            <a:endParaRPr lang="es-E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ES" smtClean="0"/>
              <a:pPr rtl="0"/>
              <a:t>3</a:t>
            </a:fld>
            <a:endParaRPr lang="es-ES"/>
          </a:p>
        </p:txBody>
      </p:sp>
      <p:sp>
        <p:nvSpPr>
          <p:cNvPr id="9" name="Título 10">
            <a:extLst>
              <a:ext uri="{FF2B5EF4-FFF2-40B4-BE49-F238E27FC236}">
                <a16:creationId xmlns:a16="http://schemas.microsoft.com/office/drawing/2014/main" id="{23B4E6AE-A9BA-7432-0992-BCCCE5A52B8F}"/>
              </a:ext>
            </a:extLst>
          </p:cNvPr>
          <p:cNvSpPr>
            <a:spLocks noGrp="1"/>
          </p:cNvSpPr>
          <p:nvPr>
            <p:ph type="title"/>
          </p:nvPr>
        </p:nvSpPr>
        <p:spPr>
          <a:xfrm>
            <a:off x="701706" y="348004"/>
            <a:ext cx="9692640" cy="1325562"/>
          </a:xfrm>
        </p:spPr>
        <p:txBody>
          <a:bodyPr vert="horz" lIns="91440" tIns="45720" rIns="91440" bIns="45720" rtlCol="0" anchor="b">
            <a:normAutofit/>
          </a:bodyPr>
          <a:lstStyle/>
          <a:p>
            <a:pPr algn="ctr"/>
            <a:r>
              <a:rPr lang="en" sz="5200" dirty="0"/>
              <a:t>¿Qué es la correlación?</a:t>
            </a:r>
            <a:endParaRPr lang="en-US" sz="5200" dirty="0"/>
          </a:p>
        </p:txBody>
      </p:sp>
      <p:sp>
        <p:nvSpPr>
          <p:cNvPr id="12" name="CuadroTexto 11">
            <a:extLst>
              <a:ext uri="{FF2B5EF4-FFF2-40B4-BE49-F238E27FC236}">
                <a16:creationId xmlns:a16="http://schemas.microsoft.com/office/drawing/2014/main" id="{180A8730-C548-117A-F9D3-51996DBC93BB}"/>
              </a:ext>
            </a:extLst>
          </p:cNvPr>
          <p:cNvSpPr txBox="1"/>
          <p:nvPr/>
        </p:nvSpPr>
        <p:spPr>
          <a:xfrm>
            <a:off x="701706" y="2613022"/>
            <a:ext cx="9776534" cy="2002536"/>
          </a:xfrm>
          <a:prstGeom prst="rect">
            <a:avLst/>
          </a:prstGeom>
          <a:noFill/>
        </p:spPr>
        <p:txBody>
          <a:bodyPr wrap="square">
            <a:spAutoFit/>
          </a:bodyPr>
          <a:lstStyle/>
          <a:p>
            <a:pPr marL="0" lvl="0" indent="0" algn="just" rtl="0">
              <a:lnSpc>
                <a:spcPct val="115000"/>
              </a:lnSpc>
              <a:spcBef>
                <a:spcPts val="0"/>
              </a:spcBef>
              <a:spcAft>
                <a:spcPts val="0"/>
              </a:spcAft>
              <a:buNone/>
            </a:pPr>
            <a:r>
              <a:rPr lang="es-MX" sz="2200" dirty="0">
                <a:solidFill>
                  <a:schemeClr val="tx1">
                    <a:lumMod val="65000"/>
                    <a:lumOff val="35000"/>
                  </a:schemeClr>
                </a:solidFill>
              </a:rPr>
              <a:t>Es una medida estadística la cual nos describe la relación lineal que puede haber entre dos variables. Se conocen varios tipos de correlación, entre ellos los más utilizados son Pearson, Kendall y Spearman. El objetivo de estas relaciones es el análisis de sistemas más complejos como el modelo de regresión.  </a:t>
            </a:r>
          </a:p>
        </p:txBody>
      </p:sp>
    </p:spTree>
    <p:extLst>
      <p:ext uri="{BB962C8B-B14F-4D97-AF65-F5344CB8AC3E}">
        <p14:creationId xmlns:p14="http://schemas.microsoft.com/office/powerpoint/2010/main" val="146686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rtlCol="0"/>
          <a:lstStyle/>
          <a:p>
            <a:pPr rtl="0"/>
            <a:fld id="{DBA1B0FB-D917-4C8C-928F-313BD683BF39}" type="slidenum">
              <a:rPr lang="es-ES" smtClean="0"/>
              <a:pPr rtl="0"/>
              <a:t>4</a:t>
            </a:fld>
            <a:endParaRPr lang="es-ES"/>
          </a:p>
        </p:txBody>
      </p:sp>
      <p:sp>
        <p:nvSpPr>
          <p:cNvPr id="5" name="CuadroTexto 4">
            <a:extLst>
              <a:ext uri="{FF2B5EF4-FFF2-40B4-BE49-F238E27FC236}">
                <a16:creationId xmlns:a16="http://schemas.microsoft.com/office/drawing/2014/main" id="{3AC98EAA-AF02-1883-5865-C3F1CC6E22D3}"/>
              </a:ext>
            </a:extLst>
          </p:cNvPr>
          <p:cNvSpPr txBox="1"/>
          <p:nvPr/>
        </p:nvSpPr>
        <p:spPr>
          <a:xfrm>
            <a:off x="459418" y="567248"/>
            <a:ext cx="10176029" cy="1107996"/>
          </a:xfrm>
          <a:prstGeom prst="rect">
            <a:avLst/>
          </a:prstGeom>
          <a:noFill/>
        </p:spPr>
        <p:txBody>
          <a:bodyPr wrap="square">
            <a:spAutoFit/>
          </a:bodyPr>
          <a:lstStyle/>
          <a:p>
            <a:pPr marL="0" indent="0">
              <a:buNone/>
            </a:pPr>
            <a:r>
              <a:rPr lang="es-MX" sz="2200" dirty="0">
                <a:solidFill>
                  <a:schemeClr val="tx1">
                    <a:lumMod val="65000"/>
                    <a:lumOff val="35000"/>
                  </a:schemeClr>
                </a:solidFill>
              </a:rPr>
              <a:t>Para analizar la correlación lineal primero debemos analizar los parámetros que la definen, uno de estos es la covarianza, que se define como la medida de variación conjunta entre dos variables aleatorias.</a:t>
            </a:r>
          </a:p>
        </p:txBody>
      </p:sp>
      <p:sp>
        <p:nvSpPr>
          <p:cNvPr id="7" name="CuadroTexto 6">
            <a:extLst>
              <a:ext uri="{FF2B5EF4-FFF2-40B4-BE49-F238E27FC236}">
                <a16:creationId xmlns:a16="http://schemas.microsoft.com/office/drawing/2014/main" id="{5E49DC06-C484-DEA0-B155-B0D261178C7E}"/>
              </a:ext>
            </a:extLst>
          </p:cNvPr>
          <p:cNvSpPr txBox="1"/>
          <p:nvPr/>
        </p:nvSpPr>
        <p:spPr>
          <a:xfrm>
            <a:off x="459418" y="3977560"/>
            <a:ext cx="10176029" cy="2002536"/>
          </a:xfrm>
          <a:prstGeom prst="rect">
            <a:avLst/>
          </a:prstGeom>
          <a:noFill/>
        </p:spPr>
        <p:txBody>
          <a:bodyPr wrap="square">
            <a:spAutoFit/>
          </a:bodyPr>
          <a:lstStyle/>
          <a:p>
            <a:pPr marL="0" lvl="0" indent="0" algn="l" rtl="0">
              <a:lnSpc>
                <a:spcPct val="115000"/>
              </a:lnSpc>
              <a:spcBef>
                <a:spcPts val="0"/>
              </a:spcBef>
              <a:spcAft>
                <a:spcPts val="1200"/>
              </a:spcAft>
              <a:buNone/>
            </a:pPr>
            <a:r>
              <a:rPr lang="es-MX" sz="2200" dirty="0">
                <a:solidFill>
                  <a:schemeClr val="tx1">
                    <a:lumMod val="65000"/>
                    <a:lumOff val="35000"/>
                  </a:schemeClr>
                </a:solidFill>
              </a:rPr>
              <a:t>Sin embargo la magnitud de la covarianza depende de las escalas en las que se miden las variables estudiadas, por ende no se puede utilizar para comparar el grado de asociación entre pares medidas a distintas escalas. Para evitar esto se necesita estandarizar la covarianza, generando un coeficiente de relación.</a:t>
            </a:r>
          </a:p>
        </p:txBody>
      </p:sp>
      <p:pic>
        <p:nvPicPr>
          <p:cNvPr id="8" name="Google Shape;4816;p34">
            <a:extLst>
              <a:ext uri="{FF2B5EF4-FFF2-40B4-BE49-F238E27FC236}">
                <a16:creationId xmlns:a16="http://schemas.microsoft.com/office/drawing/2014/main" id="{C8BF6482-9478-AA44-9DCB-57C6E419C6FE}"/>
              </a:ext>
            </a:extLst>
          </p:cNvPr>
          <p:cNvPicPr preferRelativeResize="0"/>
          <p:nvPr/>
        </p:nvPicPr>
        <p:blipFill>
          <a:blip r:embed="rId2">
            <a:alphaModFix/>
          </a:blip>
          <a:stretch>
            <a:fillRect/>
          </a:stretch>
        </p:blipFill>
        <p:spPr>
          <a:xfrm>
            <a:off x="1655397" y="2314649"/>
            <a:ext cx="7844899" cy="1380478"/>
          </a:xfrm>
          <a:prstGeom prst="rect">
            <a:avLst/>
          </a:prstGeom>
          <a:noFill/>
          <a:ln>
            <a:noFill/>
          </a:ln>
        </p:spPr>
      </p:pic>
    </p:spTree>
    <p:extLst>
      <p:ext uri="{BB962C8B-B14F-4D97-AF65-F5344CB8AC3E}">
        <p14:creationId xmlns:p14="http://schemas.microsoft.com/office/powerpoint/2010/main" val="3580284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5</a:t>
            </a:fld>
            <a:endParaRPr lang="es-ES"/>
          </a:p>
        </p:txBody>
      </p:sp>
      <p:sp>
        <p:nvSpPr>
          <p:cNvPr id="4" name="Marcador de contenido 3">
            <a:extLst>
              <a:ext uri="{FF2B5EF4-FFF2-40B4-BE49-F238E27FC236}">
                <a16:creationId xmlns:a16="http://schemas.microsoft.com/office/drawing/2014/main" id="{1EBF9434-CB8A-41A4-15ED-6E9AA1E300B1}"/>
              </a:ext>
            </a:extLst>
          </p:cNvPr>
          <p:cNvSpPr>
            <a:spLocks noGrp="1"/>
          </p:cNvSpPr>
          <p:nvPr>
            <p:ph idx="1"/>
          </p:nvPr>
        </p:nvSpPr>
        <p:spPr>
          <a:xfrm>
            <a:off x="1403915" y="1820863"/>
            <a:ext cx="8024171" cy="4351337"/>
          </a:xfrm>
        </p:spPr>
        <p:txBody>
          <a:bodyPr/>
          <a:lstStyle/>
          <a:p>
            <a:pPr marL="0" indent="0">
              <a:buNone/>
            </a:pPr>
            <a:r>
              <a:rPr lang="es-MX" sz="2200" dirty="0">
                <a:solidFill>
                  <a:schemeClr val="tx1">
                    <a:lumMod val="65000"/>
                    <a:lumOff val="35000"/>
                  </a:schemeClr>
                </a:solidFill>
              </a:rPr>
              <a:t>Los coeficientes de correlación lineal son estadísticos que cuantifican la asociación lineal entre dos variables numéricas. Existen diferentes tipos, entre los que destacan  </a:t>
            </a:r>
            <a:r>
              <a:rPr lang="es-MX" sz="2200" i="1" dirty="0">
                <a:solidFill>
                  <a:schemeClr val="tx1">
                    <a:lumMod val="65000"/>
                    <a:lumOff val="35000"/>
                  </a:schemeClr>
                </a:solidFill>
              </a:rPr>
              <a:t>Pearson, Rho de Spearman y Tau de Kendall</a:t>
            </a:r>
            <a:r>
              <a:rPr lang="es-MX" sz="2200" dirty="0">
                <a:solidFill>
                  <a:schemeClr val="tx1">
                    <a:lumMod val="65000"/>
                    <a:lumOff val="35000"/>
                  </a:schemeClr>
                </a:solidFill>
              </a:rPr>
              <a:t>. Todos ellos comparten que r puede variar entre -1 y +1, donde ambos extremos indican correlaciones perfectas negativas y positivas respectivamente, mientras que un valor r=0 indica que no existe correlación lineal entre ambas variables.</a:t>
            </a:r>
          </a:p>
          <a:p>
            <a:endParaRPr lang="es-CL" dirty="0"/>
          </a:p>
        </p:txBody>
      </p:sp>
    </p:spTree>
    <p:extLst>
      <p:ext uri="{BB962C8B-B14F-4D97-AF65-F5344CB8AC3E}">
        <p14:creationId xmlns:p14="http://schemas.microsoft.com/office/powerpoint/2010/main" val="249694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7594380-7025-4997-AD15-9AB8A811A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uadroTexto 5">
            <a:extLst>
              <a:ext uri="{FF2B5EF4-FFF2-40B4-BE49-F238E27FC236}">
                <a16:creationId xmlns:a16="http://schemas.microsoft.com/office/drawing/2014/main" id="{38F74F62-4DFB-C3DE-920C-0945D2AD55DC}"/>
              </a:ext>
            </a:extLst>
          </p:cNvPr>
          <p:cNvSpPr txBox="1"/>
          <p:nvPr/>
        </p:nvSpPr>
        <p:spPr>
          <a:xfrm>
            <a:off x="529697" y="552685"/>
            <a:ext cx="3267233" cy="323532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200" spc="-50" dirty="0">
                <a:latin typeface="+mj-lt"/>
                <a:ea typeface="+mj-ea"/>
                <a:cs typeface="+mj-cs"/>
              </a:rPr>
              <a:t>¿Pero </a:t>
            </a:r>
            <a:r>
              <a:rPr lang="en-US" sz="5200" spc="-50" dirty="0" err="1">
                <a:latin typeface="+mj-lt"/>
                <a:ea typeface="+mj-ea"/>
                <a:cs typeface="+mj-cs"/>
              </a:rPr>
              <a:t>qué</a:t>
            </a:r>
            <a:r>
              <a:rPr lang="en-US" sz="5200" spc="-50" dirty="0">
                <a:latin typeface="+mj-lt"/>
                <a:ea typeface="+mj-ea"/>
                <a:cs typeface="+mj-cs"/>
              </a:rPr>
              <a:t> </a:t>
            </a:r>
            <a:r>
              <a:rPr lang="en-US" sz="5200" spc="-50" dirty="0" err="1">
                <a:latin typeface="+mj-lt"/>
                <a:ea typeface="+mj-ea"/>
                <a:cs typeface="+mj-cs"/>
              </a:rPr>
              <a:t>significan</a:t>
            </a:r>
            <a:r>
              <a:rPr lang="en-US" sz="5200" spc="-50" dirty="0">
                <a:latin typeface="+mj-lt"/>
                <a:ea typeface="+mj-ea"/>
                <a:cs typeface="+mj-cs"/>
              </a:rPr>
              <a:t> </a:t>
            </a:r>
            <a:r>
              <a:rPr lang="en-US" sz="5200" spc="-50" dirty="0" err="1">
                <a:latin typeface="+mj-lt"/>
                <a:ea typeface="+mj-ea"/>
                <a:cs typeface="+mj-cs"/>
              </a:rPr>
              <a:t>estas</a:t>
            </a:r>
            <a:r>
              <a:rPr lang="en-US" sz="5200" spc="-50" dirty="0">
                <a:latin typeface="+mj-lt"/>
                <a:ea typeface="+mj-ea"/>
                <a:cs typeface="+mj-cs"/>
              </a:rPr>
              <a:t> </a:t>
            </a:r>
            <a:r>
              <a:rPr lang="en-US" sz="5200" spc="-50" dirty="0" err="1">
                <a:latin typeface="+mj-lt"/>
                <a:ea typeface="+mj-ea"/>
                <a:cs typeface="+mj-cs"/>
              </a:rPr>
              <a:t>medidas</a:t>
            </a:r>
            <a:r>
              <a:rPr lang="en-US" sz="5200" spc="-50" dirty="0">
                <a:latin typeface="+mj-lt"/>
                <a:ea typeface="+mj-ea"/>
                <a:cs typeface="+mj-cs"/>
              </a:rPr>
              <a:t>?</a:t>
            </a:r>
          </a:p>
        </p:txBody>
      </p:sp>
      <p:sp>
        <p:nvSpPr>
          <p:cNvPr id="8" name="CuadroTexto 7">
            <a:extLst>
              <a:ext uri="{FF2B5EF4-FFF2-40B4-BE49-F238E27FC236}">
                <a16:creationId xmlns:a16="http://schemas.microsoft.com/office/drawing/2014/main" id="{304FC4A2-01B0-CB4A-91CA-4E94BDD8C62F}"/>
              </a:ext>
            </a:extLst>
          </p:cNvPr>
          <p:cNvSpPr txBox="1"/>
          <p:nvPr/>
        </p:nvSpPr>
        <p:spPr>
          <a:xfrm>
            <a:off x="4071566" y="641064"/>
            <a:ext cx="6577807" cy="3235319"/>
          </a:xfrm>
          <a:prstGeom prst="rect">
            <a:avLst/>
          </a:prstGeom>
        </p:spPr>
        <p:txBody>
          <a:bodyPr vert="horz" lIns="91440" tIns="45720" rIns="91440" bIns="45720" rtlCol="0">
            <a:normAutofit/>
          </a:bodyPr>
          <a:lstStyle/>
          <a:p>
            <a:pPr marL="0" lvl="0" indent="-182880" defTabSz="914400">
              <a:spcBef>
                <a:spcPts val="0"/>
              </a:spcBef>
              <a:spcAft>
                <a:spcPts val="1200"/>
              </a:spcAft>
              <a:buClr>
                <a:schemeClr val="accent1"/>
              </a:buClr>
              <a:buNone/>
            </a:pPr>
            <a:r>
              <a:rPr lang="en-US" sz="2200" dirty="0" err="1">
                <a:solidFill>
                  <a:schemeClr val="tx1">
                    <a:lumMod val="65000"/>
                    <a:lumOff val="35000"/>
                  </a:schemeClr>
                </a:solidFill>
              </a:rPr>
              <a:t>Entendemos</a:t>
            </a:r>
            <a:r>
              <a:rPr lang="en-US" sz="2200" dirty="0">
                <a:solidFill>
                  <a:schemeClr val="tx1">
                    <a:lumMod val="65000"/>
                    <a:lumOff val="35000"/>
                  </a:schemeClr>
                </a:solidFill>
              </a:rPr>
              <a:t> que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correlación</a:t>
            </a:r>
            <a:r>
              <a:rPr lang="en-US" sz="2200" dirty="0">
                <a:solidFill>
                  <a:schemeClr val="tx1">
                    <a:lumMod val="65000"/>
                    <a:lumOff val="35000"/>
                  </a:schemeClr>
                </a:solidFill>
              </a:rPr>
              <a:t> </a:t>
            </a:r>
            <a:r>
              <a:rPr lang="en-US" sz="2200" dirty="0" err="1">
                <a:solidFill>
                  <a:schemeClr val="tx1">
                    <a:lumMod val="65000"/>
                    <a:lumOff val="35000"/>
                  </a:schemeClr>
                </a:solidFill>
              </a:rPr>
              <a:t>positiva</a:t>
            </a:r>
            <a:r>
              <a:rPr lang="en-US" sz="2200" dirty="0">
                <a:solidFill>
                  <a:schemeClr val="tx1">
                    <a:lumMod val="65000"/>
                    <a:lumOff val="35000"/>
                  </a:schemeClr>
                </a:solidFill>
              </a:rPr>
              <a:t> indica que ambas variables </a:t>
            </a:r>
            <a:r>
              <a:rPr lang="en-US" sz="2200" dirty="0" err="1">
                <a:solidFill>
                  <a:schemeClr val="tx1">
                    <a:lumMod val="65000"/>
                    <a:lumOff val="35000"/>
                  </a:schemeClr>
                </a:solidFill>
              </a:rPr>
              <a:t>varían</a:t>
            </a:r>
            <a:r>
              <a:rPr lang="en-US" sz="2200" dirty="0">
                <a:solidFill>
                  <a:schemeClr val="tx1">
                    <a:lumMod val="65000"/>
                    <a:lumOff val="35000"/>
                  </a:schemeClr>
                </a:solidFill>
              </a:rPr>
              <a:t> </a:t>
            </a:r>
            <a:r>
              <a:rPr lang="en-US" sz="2200" dirty="0" err="1">
                <a:solidFill>
                  <a:schemeClr val="tx1">
                    <a:lumMod val="65000"/>
                    <a:lumOff val="35000"/>
                  </a:schemeClr>
                </a:solidFill>
              </a:rPr>
              <a:t>en</a:t>
            </a:r>
            <a:r>
              <a:rPr lang="en-US" sz="2200" dirty="0">
                <a:solidFill>
                  <a:schemeClr val="tx1">
                    <a:lumMod val="65000"/>
                    <a:lumOff val="35000"/>
                  </a:schemeClr>
                </a:solidFill>
              </a:rPr>
              <a:t> </a:t>
            </a:r>
            <a:r>
              <a:rPr lang="en-US" sz="2200" dirty="0" err="1">
                <a:solidFill>
                  <a:schemeClr val="tx1">
                    <a:lumMod val="65000"/>
                    <a:lumOff val="35000"/>
                  </a:schemeClr>
                </a:solidFill>
              </a:rPr>
              <a:t>el</a:t>
            </a:r>
            <a:r>
              <a:rPr lang="en-US" sz="2200" dirty="0">
                <a:solidFill>
                  <a:schemeClr val="tx1">
                    <a:lumMod val="65000"/>
                    <a:lumOff val="35000"/>
                  </a:schemeClr>
                </a:solidFill>
              </a:rPr>
              <a:t> </a:t>
            </a:r>
            <a:r>
              <a:rPr lang="en-US" sz="2200" dirty="0" err="1">
                <a:solidFill>
                  <a:schemeClr val="tx1">
                    <a:lumMod val="65000"/>
                    <a:lumOff val="35000"/>
                  </a:schemeClr>
                </a:solidFill>
              </a:rPr>
              <a:t>mismo</a:t>
            </a:r>
            <a:r>
              <a:rPr lang="en-US" sz="2200" dirty="0">
                <a:solidFill>
                  <a:schemeClr val="tx1">
                    <a:lumMod val="65000"/>
                    <a:lumOff val="35000"/>
                  </a:schemeClr>
                </a:solidFill>
              </a:rPr>
              <a:t> </a:t>
            </a:r>
            <a:r>
              <a:rPr lang="en-US" sz="2200" dirty="0" err="1">
                <a:solidFill>
                  <a:schemeClr val="tx1">
                    <a:lumMod val="65000"/>
                    <a:lumOff val="35000"/>
                  </a:schemeClr>
                </a:solidFill>
              </a:rPr>
              <a:t>sentido</a:t>
            </a:r>
            <a:r>
              <a:rPr lang="en-US" sz="2200" dirty="0">
                <a:solidFill>
                  <a:schemeClr val="tx1">
                    <a:lumMod val="65000"/>
                    <a:lumOff val="35000"/>
                  </a:schemeClr>
                </a:solidFill>
              </a:rPr>
              <a:t>,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correlación</a:t>
            </a:r>
            <a:r>
              <a:rPr lang="en-US" sz="2200" dirty="0">
                <a:solidFill>
                  <a:schemeClr val="tx1">
                    <a:lumMod val="65000"/>
                    <a:lumOff val="35000"/>
                  </a:schemeClr>
                </a:solidFill>
              </a:rPr>
              <a:t> </a:t>
            </a:r>
            <a:r>
              <a:rPr lang="en-US" sz="2200" dirty="0" err="1">
                <a:solidFill>
                  <a:schemeClr val="tx1">
                    <a:lumMod val="65000"/>
                    <a:lumOff val="35000"/>
                  </a:schemeClr>
                </a:solidFill>
              </a:rPr>
              <a:t>negativa</a:t>
            </a:r>
            <a:r>
              <a:rPr lang="en-US" sz="2200" dirty="0">
                <a:solidFill>
                  <a:schemeClr val="tx1">
                    <a:lumMod val="65000"/>
                    <a:lumOff val="35000"/>
                  </a:schemeClr>
                </a:solidFill>
              </a:rPr>
              <a:t> </a:t>
            </a:r>
            <a:r>
              <a:rPr lang="en-US" sz="2200" dirty="0" err="1">
                <a:solidFill>
                  <a:schemeClr val="tx1">
                    <a:lumMod val="65000"/>
                    <a:lumOff val="35000"/>
                  </a:schemeClr>
                </a:solidFill>
              </a:rPr>
              <a:t>significa</a:t>
            </a:r>
            <a:r>
              <a:rPr lang="en-US" sz="2200" dirty="0">
                <a:solidFill>
                  <a:schemeClr val="tx1">
                    <a:lumMod val="65000"/>
                    <a:lumOff val="35000"/>
                  </a:schemeClr>
                </a:solidFill>
              </a:rPr>
              <a:t> que ambas variables </a:t>
            </a:r>
            <a:r>
              <a:rPr lang="en-US" sz="2200" dirty="0" err="1">
                <a:solidFill>
                  <a:schemeClr val="tx1">
                    <a:lumMod val="65000"/>
                    <a:lumOff val="35000"/>
                  </a:schemeClr>
                </a:solidFill>
              </a:rPr>
              <a:t>varían</a:t>
            </a:r>
            <a:r>
              <a:rPr lang="en-US" sz="2200" dirty="0">
                <a:solidFill>
                  <a:schemeClr val="tx1">
                    <a:lumMod val="65000"/>
                    <a:lumOff val="35000"/>
                  </a:schemeClr>
                </a:solidFill>
              </a:rPr>
              <a:t> </a:t>
            </a:r>
            <a:r>
              <a:rPr lang="en-US" sz="2200" dirty="0" err="1">
                <a:solidFill>
                  <a:schemeClr val="tx1">
                    <a:lumMod val="65000"/>
                    <a:lumOff val="35000"/>
                  </a:schemeClr>
                </a:solidFill>
              </a:rPr>
              <a:t>en</a:t>
            </a:r>
            <a:r>
              <a:rPr lang="en-US" sz="2200" dirty="0">
                <a:solidFill>
                  <a:schemeClr val="tx1">
                    <a:lumMod val="65000"/>
                    <a:lumOff val="35000"/>
                  </a:schemeClr>
                </a:solidFill>
              </a:rPr>
              <a:t> </a:t>
            </a:r>
            <a:r>
              <a:rPr lang="en-US" sz="2200" dirty="0" err="1">
                <a:solidFill>
                  <a:schemeClr val="tx1">
                    <a:lumMod val="65000"/>
                    <a:lumOff val="35000"/>
                  </a:schemeClr>
                </a:solidFill>
              </a:rPr>
              <a:t>sentidos</a:t>
            </a:r>
            <a:r>
              <a:rPr lang="en-US" sz="2200" dirty="0">
                <a:solidFill>
                  <a:schemeClr val="tx1">
                    <a:lumMod val="65000"/>
                    <a:lumOff val="35000"/>
                  </a:schemeClr>
                </a:solidFill>
              </a:rPr>
              <a:t> </a:t>
            </a:r>
            <a:r>
              <a:rPr lang="en-US" sz="2200" dirty="0" err="1">
                <a:solidFill>
                  <a:schemeClr val="tx1">
                    <a:lumMod val="65000"/>
                    <a:lumOff val="35000"/>
                  </a:schemeClr>
                </a:solidFill>
              </a:rPr>
              <a:t>opuestos</a:t>
            </a:r>
            <a:r>
              <a:rPr lang="en-US" sz="2200" dirty="0">
                <a:solidFill>
                  <a:schemeClr val="tx1">
                    <a:lumMod val="65000"/>
                    <a:lumOff val="35000"/>
                  </a:schemeClr>
                </a:solidFill>
              </a:rPr>
              <a:t>, </a:t>
            </a:r>
            <a:r>
              <a:rPr lang="en-US" sz="2200" dirty="0" err="1">
                <a:solidFill>
                  <a:schemeClr val="tx1">
                    <a:lumMod val="65000"/>
                    <a:lumOff val="35000"/>
                  </a:schemeClr>
                </a:solidFill>
              </a:rPr>
              <a:t>como</a:t>
            </a:r>
            <a:r>
              <a:rPr lang="en-US" sz="2200" dirty="0">
                <a:solidFill>
                  <a:schemeClr val="tx1">
                    <a:lumMod val="65000"/>
                    <a:lumOff val="35000"/>
                  </a:schemeClr>
                </a:solidFill>
              </a:rPr>
              <a:t> </a:t>
            </a:r>
            <a:r>
              <a:rPr lang="en-US" sz="2200" dirty="0" err="1">
                <a:solidFill>
                  <a:schemeClr val="tx1">
                    <a:lumMod val="65000"/>
                    <a:lumOff val="35000"/>
                  </a:schemeClr>
                </a:solidFill>
              </a:rPr>
              <a:t>ya</a:t>
            </a:r>
            <a:r>
              <a:rPr lang="en-US" sz="2200" dirty="0">
                <a:solidFill>
                  <a:schemeClr val="tx1">
                    <a:lumMod val="65000"/>
                    <a:lumOff val="35000"/>
                  </a:schemeClr>
                </a:solidFill>
              </a:rPr>
              <a:t> </a:t>
            </a:r>
            <a:r>
              <a:rPr lang="en-US" sz="2200" dirty="0" err="1">
                <a:solidFill>
                  <a:schemeClr val="tx1">
                    <a:lumMod val="65000"/>
                    <a:lumOff val="35000"/>
                  </a:schemeClr>
                </a:solidFill>
              </a:rPr>
              <a:t>mencionamos</a:t>
            </a:r>
            <a:r>
              <a:rPr lang="en-US" sz="2200" dirty="0">
                <a:solidFill>
                  <a:schemeClr val="tx1">
                    <a:lumMod val="65000"/>
                    <a:lumOff val="35000"/>
                  </a:schemeClr>
                </a:solidFill>
              </a:rPr>
              <a:t>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correlación</a:t>
            </a:r>
            <a:r>
              <a:rPr lang="en-US" sz="2200" dirty="0">
                <a:solidFill>
                  <a:schemeClr val="tx1">
                    <a:lumMod val="65000"/>
                    <a:lumOff val="35000"/>
                  </a:schemeClr>
                </a:solidFill>
              </a:rPr>
              <a:t> </a:t>
            </a:r>
            <a:r>
              <a:rPr lang="en-US" sz="2200" dirty="0" err="1">
                <a:solidFill>
                  <a:schemeClr val="tx1">
                    <a:lumMod val="65000"/>
                    <a:lumOff val="35000"/>
                  </a:schemeClr>
                </a:solidFill>
              </a:rPr>
              <a:t>en</a:t>
            </a:r>
            <a:r>
              <a:rPr lang="en-US" sz="2200" dirty="0">
                <a:solidFill>
                  <a:schemeClr val="tx1">
                    <a:lumMod val="65000"/>
                    <a:lumOff val="35000"/>
                  </a:schemeClr>
                </a:solidFill>
              </a:rPr>
              <a:t> la que r es </a:t>
            </a:r>
            <a:r>
              <a:rPr lang="en-US" sz="2200" dirty="0" err="1">
                <a:solidFill>
                  <a:schemeClr val="tx1">
                    <a:lumMod val="65000"/>
                    <a:lumOff val="35000"/>
                  </a:schemeClr>
                </a:solidFill>
              </a:rPr>
              <a:t>igual</a:t>
            </a:r>
            <a:r>
              <a:rPr lang="en-US" sz="2200" dirty="0">
                <a:solidFill>
                  <a:schemeClr val="tx1">
                    <a:lumMod val="65000"/>
                    <a:lumOff val="35000"/>
                  </a:schemeClr>
                </a:solidFill>
              </a:rPr>
              <a:t> a 0 </a:t>
            </a:r>
            <a:r>
              <a:rPr lang="en-US" sz="2200" dirty="0" err="1">
                <a:solidFill>
                  <a:schemeClr val="tx1">
                    <a:lumMod val="65000"/>
                    <a:lumOff val="35000"/>
                  </a:schemeClr>
                </a:solidFill>
              </a:rPr>
              <a:t>significa</a:t>
            </a:r>
            <a:r>
              <a:rPr lang="en-US" sz="2200" dirty="0">
                <a:solidFill>
                  <a:schemeClr val="tx1">
                    <a:lumMod val="65000"/>
                    <a:lumOff val="35000"/>
                  </a:schemeClr>
                </a:solidFill>
              </a:rPr>
              <a:t> que no </a:t>
            </a:r>
            <a:r>
              <a:rPr lang="en-US" sz="2200" dirty="0" err="1">
                <a:solidFill>
                  <a:schemeClr val="tx1">
                    <a:lumMod val="65000"/>
                    <a:lumOff val="35000"/>
                  </a:schemeClr>
                </a:solidFill>
              </a:rPr>
              <a:t>existe</a:t>
            </a:r>
            <a:r>
              <a:rPr lang="en-US" sz="2200" dirty="0">
                <a:solidFill>
                  <a:schemeClr val="tx1">
                    <a:lumMod val="65000"/>
                    <a:lumOff val="35000"/>
                  </a:schemeClr>
                </a:solidFill>
              </a:rPr>
              <a:t> </a:t>
            </a:r>
            <a:r>
              <a:rPr lang="en-US" sz="2200" dirty="0" err="1">
                <a:solidFill>
                  <a:schemeClr val="tx1">
                    <a:lumMod val="65000"/>
                    <a:lumOff val="35000"/>
                  </a:schemeClr>
                </a:solidFill>
              </a:rPr>
              <a:t>tal</a:t>
            </a:r>
            <a:r>
              <a:rPr lang="en-US" sz="2200" dirty="0">
                <a:solidFill>
                  <a:schemeClr val="tx1">
                    <a:lumMod val="65000"/>
                    <a:lumOff val="35000"/>
                  </a:schemeClr>
                </a:solidFill>
              </a:rPr>
              <a:t> </a:t>
            </a:r>
            <a:r>
              <a:rPr lang="en-US" sz="2200" dirty="0" err="1">
                <a:solidFill>
                  <a:schemeClr val="tx1">
                    <a:lumMod val="65000"/>
                    <a:lumOff val="35000"/>
                  </a:schemeClr>
                </a:solidFill>
              </a:rPr>
              <a:t>correlación</a:t>
            </a:r>
            <a:r>
              <a:rPr lang="en-US" sz="2200" dirty="0">
                <a:solidFill>
                  <a:schemeClr val="tx1">
                    <a:lumMod val="65000"/>
                    <a:lumOff val="35000"/>
                  </a:schemeClr>
                </a:solidFill>
              </a:rPr>
              <a:t>, </a:t>
            </a:r>
            <a:r>
              <a:rPr lang="en-US" sz="2200" dirty="0" err="1">
                <a:solidFill>
                  <a:schemeClr val="tx1">
                    <a:lumMod val="65000"/>
                    <a:lumOff val="35000"/>
                  </a:schemeClr>
                </a:solidFill>
              </a:rPr>
              <a:t>dicho</a:t>
            </a:r>
            <a:r>
              <a:rPr lang="en-US" sz="2200" dirty="0">
                <a:solidFill>
                  <a:schemeClr val="tx1">
                    <a:lumMod val="65000"/>
                    <a:lumOff val="35000"/>
                  </a:schemeClr>
                </a:solidFill>
              </a:rPr>
              <a:t> de </a:t>
            </a:r>
            <a:r>
              <a:rPr lang="en-US" sz="2200" dirty="0" err="1">
                <a:solidFill>
                  <a:schemeClr val="tx1">
                    <a:lumMod val="65000"/>
                    <a:lumOff val="35000"/>
                  </a:schemeClr>
                </a:solidFill>
              </a:rPr>
              <a:t>otra</a:t>
            </a:r>
            <a:r>
              <a:rPr lang="en-US" sz="2200" dirty="0">
                <a:solidFill>
                  <a:schemeClr val="tx1">
                    <a:lumMod val="65000"/>
                    <a:lumOff val="35000"/>
                  </a:schemeClr>
                </a:solidFill>
              </a:rPr>
              <a:t> forma </a:t>
            </a:r>
            <a:r>
              <a:rPr lang="en-US" sz="2200" dirty="0" err="1">
                <a:solidFill>
                  <a:schemeClr val="tx1">
                    <a:lumMod val="65000"/>
                    <a:lumOff val="35000"/>
                  </a:schemeClr>
                </a:solidFill>
              </a:rPr>
              <a:t>vemos</a:t>
            </a:r>
            <a:r>
              <a:rPr lang="en-US" sz="2200" dirty="0">
                <a:solidFill>
                  <a:schemeClr val="tx1">
                    <a:lumMod val="65000"/>
                    <a:lumOff val="35000"/>
                  </a:schemeClr>
                </a:solidFill>
              </a:rPr>
              <a:t> que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correlación</a:t>
            </a:r>
            <a:r>
              <a:rPr lang="en-US" sz="2200" dirty="0">
                <a:solidFill>
                  <a:schemeClr val="tx1">
                    <a:lumMod val="65000"/>
                    <a:lumOff val="35000"/>
                  </a:schemeClr>
                </a:solidFill>
              </a:rPr>
              <a:t> </a:t>
            </a:r>
            <a:r>
              <a:rPr lang="en-US" sz="2200" dirty="0" err="1">
                <a:solidFill>
                  <a:schemeClr val="tx1">
                    <a:lumMod val="65000"/>
                    <a:lumOff val="35000"/>
                  </a:schemeClr>
                </a:solidFill>
              </a:rPr>
              <a:t>negativa</a:t>
            </a:r>
            <a:r>
              <a:rPr lang="en-US" sz="2200" dirty="0">
                <a:solidFill>
                  <a:schemeClr val="tx1">
                    <a:lumMod val="65000"/>
                    <a:lumOff val="35000"/>
                  </a:schemeClr>
                </a:solidFill>
              </a:rPr>
              <a:t> es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relación</a:t>
            </a:r>
            <a:r>
              <a:rPr lang="en-US" sz="2200" dirty="0">
                <a:solidFill>
                  <a:schemeClr val="tx1">
                    <a:lumMod val="65000"/>
                    <a:lumOff val="35000"/>
                  </a:schemeClr>
                </a:solidFill>
              </a:rPr>
              <a:t> </a:t>
            </a:r>
            <a:r>
              <a:rPr lang="en-US" sz="2200" dirty="0" err="1">
                <a:solidFill>
                  <a:schemeClr val="tx1">
                    <a:lumMod val="65000"/>
                    <a:lumOff val="35000"/>
                  </a:schemeClr>
                </a:solidFill>
              </a:rPr>
              <a:t>inversa</a:t>
            </a:r>
            <a:r>
              <a:rPr lang="en-US" sz="2200" dirty="0">
                <a:solidFill>
                  <a:schemeClr val="tx1">
                    <a:lumMod val="65000"/>
                    <a:lumOff val="35000"/>
                  </a:schemeClr>
                </a:solidFill>
              </a:rPr>
              <a:t> y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relación</a:t>
            </a:r>
            <a:r>
              <a:rPr lang="en-US" sz="2200" dirty="0">
                <a:solidFill>
                  <a:schemeClr val="tx1">
                    <a:lumMod val="65000"/>
                    <a:lumOff val="35000"/>
                  </a:schemeClr>
                </a:solidFill>
              </a:rPr>
              <a:t> </a:t>
            </a:r>
            <a:r>
              <a:rPr lang="en-US" sz="2200" dirty="0" err="1">
                <a:solidFill>
                  <a:schemeClr val="tx1">
                    <a:lumMod val="65000"/>
                    <a:lumOff val="35000"/>
                  </a:schemeClr>
                </a:solidFill>
              </a:rPr>
              <a:t>directa</a:t>
            </a:r>
            <a:r>
              <a:rPr lang="en-US" sz="2200" dirty="0">
                <a:solidFill>
                  <a:schemeClr val="tx1">
                    <a:lumMod val="65000"/>
                    <a:lumOff val="35000"/>
                  </a:schemeClr>
                </a:solidFill>
              </a:rPr>
              <a:t> es </a:t>
            </a:r>
            <a:r>
              <a:rPr lang="en-US" sz="2200" dirty="0" err="1">
                <a:solidFill>
                  <a:schemeClr val="tx1">
                    <a:lumMod val="65000"/>
                    <a:lumOff val="35000"/>
                  </a:schemeClr>
                </a:solidFill>
              </a:rPr>
              <a:t>una</a:t>
            </a:r>
            <a:r>
              <a:rPr lang="en-US" sz="2200" dirty="0">
                <a:solidFill>
                  <a:schemeClr val="tx1">
                    <a:lumMod val="65000"/>
                    <a:lumOff val="35000"/>
                  </a:schemeClr>
                </a:solidFill>
              </a:rPr>
              <a:t> </a:t>
            </a:r>
            <a:r>
              <a:rPr lang="en-US" sz="2200" dirty="0" err="1">
                <a:solidFill>
                  <a:schemeClr val="tx1">
                    <a:lumMod val="65000"/>
                    <a:lumOff val="35000"/>
                  </a:schemeClr>
                </a:solidFill>
              </a:rPr>
              <a:t>relación</a:t>
            </a:r>
            <a:r>
              <a:rPr lang="en-US" sz="2200" dirty="0">
                <a:solidFill>
                  <a:schemeClr val="tx1">
                    <a:lumMod val="65000"/>
                    <a:lumOff val="35000"/>
                  </a:schemeClr>
                </a:solidFill>
              </a:rPr>
              <a:t> </a:t>
            </a:r>
            <a:r>
              <a:rPr lang="en-US" sz="2200" dirty="0" err="1">
                <a:solidFill>
                  <a:schemeClr val="tx1">
                    <a:lumMod val="65000"/>
                    <a:lumOff val="35000"/>
                  </a:schemeClr>
                </a:solidFill>
              </a:rPr>
              <a:t>positiva</a:t>
            </a:r>
            <a:r>
              <a:rPr lang="en-US" sz="2200" dirty="0">
                <a:solidFill>
                  <a:schemeClr val="tx1">
                    <a:lumMod val="65000"/>
                    <a:lumOff val="35000"/>
                  </a:schemeClr>
                </a:solidFill>
              </a:rPr>
              <a:t>.</a:t>
            </a:r>
          </a:p>
        </p:txBody>
      </p:sp>
      <p:sp>
        <p:nvSpPr>
          <p:cNvPr id="18" name="Rectangle 17">
            <a:extLst>
              <a:ext uri="{FF2B5EF4-FFF2-40B4-BE49-F238E27FC236}">
                <a16:creationId xmlns:a16="http://schemas.microsoft.com/office/drawing/2014/main" id="{D7E10CFB-D847-4AE1-9E6F-DBA2AA6F1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B5149783-F4A7-4381-90C8-5B0B986A2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6374"/>
            <a:ext cx="11292840" cy="27416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4908;p36">
            <a:extLst>
              <a:ext uri="{FF2B5EF4-FFF2-40B4-BE49-F238E27FC236}">
                <a16:creationId xmlns:a16="http://schemas.microsoft.com/office/drawing/2014/main" id="{CCF8A386-2B10-A402-084E-76862E0AC18A}"/>
              </a:ext>
            </a:extLst>
          </p:cNvPr>
          <p:cNvPicPr preferRelativeResize="0"/>
          <p:nvPr/>
        </p:nvPicPr>
        <p:blipFill>
          <a:blip r:embed="rId2"/>
          <a:stretch>
            <a:fillRect/>
          </a:stretch>
        </p:blipFill>
        <p:spPr>
          <a:xfrm>
            <a:off x="1050543" y="4414685"/>
            <a:ext cx="2453079" cy="2121582"/>
          </a:xfrm>
          <a:prstGeom prst="rect">
            <a:avLst/>
          </a:prstGeom>
          <a:noFill/>
        </p:spPr>
      </p:pic>
      <p:pic>
        <p:nvPicPr>
          <p:cNvPr id="11" name="Google Shape;4910;p36">
            <a:extLst>
              <a:ext uri="{FF2B5EF4-FFF2-40B4-BE49-F238E27FC236}">
                <a16:creationId xmlns:a16="http://schemas.microsoft.com/office/drawing/2014/main" id="{47756C6C-9F3D-1B58-311F-651D149963F3}"/>
              </a:ext>
            </a:extLst>
          </p:cNvPr>
          <p:cNvPicPr preferRelativeResize="0"/>
          <p:nvPr/>
        </p:nvPicPr>
        <p:blipFill>
          <a:blip r:embed="rId3"/>
          <a:stretch>
            <a:fillRect/>
          </a:stretch>
        </p:blipFill>
        <p:spPr>
          <a:xfrm>
            <a:off x="4520917" y="4414685"/>
            <a:ext cx="2279014" cy="2121582"/>
          </a:xfrm>
          <a:prstGeom prst="rect">
            <a:avLst/>
          </a:prstGeom>
          <a:noFill/>
        </p:spPr>
      </p:pic>
      <p:pic>
        <p:nvPicPr>
          <p:cNvPr id="10" name="Google Shape;4909;p36">
            <a:extLst>
              <a:ext uri="{FF2B5EF4-FFF2-40B4-BE49-F238E27FC236}">
                <a16:creationId xmlns:a16="http://schemas.microsoft.com/office/drawing/2014/main" id="{1A6CCEBD-5D29-A97A-AFF7-C5E834EEDEEA}"/>
              </a:ext>
            </a:extLst>
          </p:cNvPr>
          <p:cNvPicPr preferRelativeResize="0"/>
          <p:nvPr/>
        </p:nvPicPr>
        <p:blipFill>
          <a:blip r:embed="rId4"/>
          <a:stretch>
            <a:fillRect/>
          </a:stretch>
        </p:blipFill>
        <p:spPr>
          <a:xfrm>
            <a:off x="7813640" y="4414685"/>
            <a:ext cx="2432242" cy="2121582"/>
          </a:xfrm>
          <a:prstGeom prst="rect">
            <a:avLst/>
          </a:prstGeom>
          <a:noFill/>
        </p:spPr>
      </p:pic>
      <p:sp>
        <p:nvSpPr>
          <p:cNvPr id="4" name="Marcador de número de diapositiva 3">
            <a:extLst>
              <a:ext uri="{FF2B5EF4-FFF2-40B4-BE49-F238E27FC236}">
                <a16:creationId xmlns:a16="http://schemas.microsoft.com/office/drawing/2014/main" id="{D08ED61B-B32C-EF21-52D4-9BBE80C73917}"/>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DBA1B0FB-D917-4C8C-928F-313BD683BF39}"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364816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7</a:t>
            </a:fld>
            <a:endParaRPr lang="es-ES"/>
          </a:p>
        </p:txBody>
      </p:sp>
      <p:sp>
        <p:nvSpPr>
          <p:cNvPr id="6" name="CuadroTexto 5">
            <a:extLst>
              <a:ext uri="{FF2B5EF4-FFF2-40B4-BE49-F238E27FC236}">
                <a16:creationId xmlns:a16="http://schemas.microsoft.com/office/drawing/2014/main" id="{C54AC8D0-B7F7-FD21-3217-6695C8E2BAAB}"/>
              </a:ext>
            </a:extLst>
          </p:cNvPr>
          <p:cNvSpPr txBox="1"/>
          <p:nvPr/>
        </p:nvSpPr>
        <p:spPr>
          <a:xfrm>
            <a:off x="1074198" y="2124503"/>
            <a:ext cx="8904303" cy="1223861"/>
          </a:xfrm>
          <a:prstGeom prst="rect">
            <a:avLst/>
          </a:prstGeom>
          <a:noFill/>
        </p:spPr>
        <p:txBody>
          <a:bodyPr wrap="square">
            <a:spAutoFit/>
          </a:bodyPr>
          <a:lstStyle/>
          <a:p>
            <a:pPr marL="0" lvl="0" indent="0" algn="just" rtl="0">
              <a:lnSpc>
                <a:spcPct val="115000"/>
              </a:lnSpc>
              <a:spcBef>
                <a:spcPts val="0"/>
              </a:spcBef>
              <a:spcAft>
                <a:spcPts val="0"/>
              </a:spcAft>
              <a:buNone/>
            </a:pPr>
            <a:r>
              <a:rPr lang="es-MX" sz="2200" dirty="0">
                <a:solidFill>
                  <a:schemeClr val="tx1">
                    <a:lumMod val="65000"/>
                    <a:lumOff val="35000"/>
                  </a:schemeClr>
                </a:solidFill>
              </a:rPr>
              <a:t>A modo de resumen podemos decir que (r) es una medida que trae consigo distintas interpretaciones, usualmente suele interpretarse de la siguiente manera. </a:t>
            </a:r>
          </a:p>
        </p:txBody>
      </p:sp>
      <p:sp>
        <p:nvSpPr>
          <p:cNvPr id="8" name="CuadroTexto 7">
            <a:extLst>
              <a:ext uri="{FF2B5EF4-FFF2-40B4-BE49-F238E27FC236}">
                <a16:creationId xmlns:a16="http://schemas.microsoft.com/office/drawing/2014/main" id="{EFCC2843-DD5A-8511-6D22-CA6199913604}"/>
              </a:ext>
            </a:extLst>
          </p:cNvPr>
          <p:cNvSpPr txBox="1"/>
          <p:nvPr/>
        </p:nvSpPr>
        <p:spPr>
          <a:xfrm>
            <a:off x="1003176" y="376230"/>
            <a:ext cx="8975325" cy="892552"/>
          </a:xfrm>
          <a:prstGeom prst="rect">
            <a:avLst/>
          </a:prstGeom>
          <a:noFill/>
        </p:spPr>
        <p:txBody>
          <a:bodyPr wrap="square">
            <a:spAutoFit/>
          </a:bodyPr>
          <a:lstStyle/>
          <a:p>
            <a:pPr marL="0" lvl="0" indent="0" algn="ctr" rtl="0">
              <a:spcBef>
                <a:spcPts val="0"/>
              </a:spcBef>
              <a:spcAft>
                <a:spcPts val="1200"/>
              </a:spcAft>
              <a:buNone/>
            </a:pPr>
            <a:r>
              <a:rPr lang="es-CL" sz="5200" dirty="0"/>
              <a:t>Interpretación de R</a:t>
            </a:r>
          </a:p>
        </p:txBody>
      </p:sp>
      <p:sp>
        <p:nvSpPr>
          <p:cNvPr id="10" name="CuadroTexto 9">
            <a:extLst>
              <a:ext uri="{FF2B5EF4-FFF2-40B4-BE49-F238E27FC236}">
                <a16:creationId xmlns:a16="http://schemas.microsoft.com/office/drawing/2014/main" id="{CA74420C-7CE7-84E3-8A4A-DF2F369C6CE1}"/>
              </a:ext>
            </a:extLst>
          </p:cNvPr>
          <p:cNvSpPr txBox="1"/>
          <p:nvPr/>
        </p:nvSpPr>
        <p:spPr>
          <a:xfrm>
            <a:off x="1003175" y="3616169"/>
            <a:ext cx="8975325" cy="2056782"/>
          </a:xfrm>
          <a:prstGeom prst="rect">
            <a:avLst/>
          </a:prstGeom>
          <a:noFill/>
        </p:spPr>
        <p:txBody>
          <a:bodyPr wrap="square">
            <a:spAutoFit/>
          </a:bodyPr>
          <a:lstStyle/>
          <a:p>
            <a:pPr marL="457200" lvl="0" indent="-330200" algn="l" rtl="0">
              <a:lnSpc>
                <a:spcPct val="150000"/>
              </a:lnSpc>
              <a:spcBef>
                <a:spcPts val="0"/>
              </a:spcBef>
              <a:spcAft>
                <a:spcPts val="0"/>
              </a:spcAft>
              <a:buClr>
                <a:srgbClr val="595959"/>
              </a:buClr>
              <a:buSzPts val="1600"/>
              <a:buFont typeface="Lato"/>
              <a:buChar char="●"/>
            </a:pPr>
            <a:r>
              <a:rPr lang="es-MX" sz="2200" dirty="0">
                <a:solidFill>
                  <a:schemeClr val="tx1">
                    <a:lumMod val="65000"/>
                    <a:lumOff val="35000"/>
                  </a:schemeClr>
                </a:solidFill>
                <a:latin typeface="Lato"/>
                <a:ea typeface="Lato"/>
                <a:cs typeface="Lato"/>
                <a:sym typeface="Lato"/>
              </a:rPr>
              <a:t>Correlación despreciable: r &lt; |0.1| </a:t>
            </a:r>
          </a:p>
          <a:p>
            <a:pPr marL="457200" lvl="0" indent="-330200" algn="l" rtl="0">
              <a:lnSpc>
                <a:spcPct val="150000"/>
              </a:lnSpc>
              <a:spcBef>
                <a:spcPts val="0"/>
              </a:spcBef>
              <a:spcAft>
                <a:spcPts val="0"/>
              </a:spcAft>
              <a:buClr>
                <a:srgbClr val="595959"/>
              </a:buClr>
              <a:buSzPts val="1600"/>
              <a:buFont typeface="Lato"/>
              <a:buChar char="●"/>
            </a:pPr>
            <a:r>
              <a:rPr lang="es-MX" sz="2200" dirty="0">
                <a:solidFill>
                  <a:schemeClr val="tx1">
                    <a:lumMod val="65000"/>
                    <a:lumOff val="35000"/>
                  </a:schemeClr>
                </a:solidFill>
                <a:latin typeface="Lato"/>
                <a:ea typeface="Lato"/>
                <a:cs typeface="Lato"/>
                <a:sym typeface="Lato"/>
              </a:rPr>
              <a:t>Correlación baja: |0.1| &lt; r &lt;= |0.3| </a:t>
            </a:r>
          </a:p>
          <a:p>
            <a:pPr marL="457200" lvl="0" indent="-330200" algn="l" rtl="0">
              <a:lnSpc>
                <a:spcPct val="150000"/>
              </a:lnSpc>
              <a:spcBef>
                <a:spcPts val="0"/>
              </a:spcBef>
              <a:spcAft>
                <a:spcPts val="0"/>
              </a:spcAft>
              <a:buClr>
                <a:srgbClr val="595959"/>
              </a:buClr>
              <a:buSzPts val="1600"/>
              <a:buFont typeface="Lato"/>
              <a:buChar char="●"/>
            </a:pPr>
            <a:r>
              <a:rPr lang="es-MX" sz="2200" dirty="0">
                <a:solidFill>
                  <a:schemeClr val="tx1">
                    <a:lumMod val="65000"/>
                    <a:lumOff val="35000"/>
                  </a:schemeClr>
                </a:solidFill>
                <a:latin typeface="Lato"/>
                <a:ea typeface="Lato"/>
                <a:cs typeface="Lato"/>
                <a:sym typeface="Lato"/>
              </a:rPr>
              <a:t>Correlación mediana : |0.3| &lt; r &lt;= |0.5|</a:t>
            </a:r>
          </a:p>
          <a:p>
            <a:pPr marL="457200" lvl="0" indent="-330200" algn="l" rtl="0">
              <a:lnSpc>
                <a:spcPct val="150000"/>
              </a:lnSpc>
              <a:spcBef>
                <a:spcPts val="0"/>
              </a:spcBef>
              <a:spcAft>
                <a:spcPts val="0"/>
              </a:spcAft>
              <a:buClr>
                <a:srgbClr val="595959"/>
              </a:buClr>
              <a:buSzPts val="1600"/>
              <a:buFont typeface="Lato"/>
              <a:buChar char="●"/>
            </a:pPr>
            <a:r>
              <a:rPr lang="es-MX" sz="2200" dirty="0">
                <a:solidFill>
                  <a:schemeClr val="tx1">
                    <a:lumMod val="65000"/>
                    <a:lumOff val="35000"/>
                  </a:schemeClr>
                </a:solidFill>
                <a:latin typeface="Lato"/>
                <a:ea typeface="Lato"/>
                <a:cs typeface="Lato"/>
                <a:sym typeface="Lato"/>
              </a:rPr>
              <a:t>Correlación fuerte o alta: r &gt; |0.5| </a:t>
            </a:r>
          </a:p>
        </p:txBody>
      </p:sp>
    </p:spTree>
    <p:extLst>
      <p:ext uri="{BB962C8B-B14F-4D97-AF65-F5344CB8AC3E}">
        <p14:creationId xmlns:p14="http://schemas.microsoft.com/office/powerpoint/2010/main" val="76854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8</a:t>
            </a:fld>
            <a:endParaRPr lang="es-ES"/>
          </a:p>
        </p:txBody>
      </p:sp>
      <p:sp>
        <p:nvSpPr>
          <p:cNvPr id="3" name="CuadroTexto 2">
            <a:extLst>
              <a:ext uri="{FF2B5EF4-FFF2-40B4-BE49-F238E27FC236}">
                <a16:creationId xmlns:a16="http://schemas.microsoft.com/office/drawing/2014/main" id="{68495480-E1FD-A90F-388C-1EBF13491D82}"/>
              </a:ext>
            </a:extLst>
          </p:cNvPr>
          <p:cNvSpPr txBox="1"/>
          <p:nvPr/>
        </p:nvSpPr>
        <p:spPr>
          <a:xfrm>
            <a:off x="714652" y="550262"/>
            <a:ext cx="9090734" cy="892552"/>
          </a:xfrm>
          <a:prstGeom prst="rect">
            <a:avLst/>
          </a:prstGeom>
          <a:noFill/>
        </p:spPr>
        <p:txBody>
          <a:bodyPr wrap="square">
            <a:spAutoFit/>
          </a:bodyPr>
          <a:lstStyle/>
          <a:p>
            <a:pPr algn="ctr"/>
            <a:r>
              <a:rPr lang="en" sz="5200" dirty="0"/>
              <a:t>Coeficiente de Pearson</a:t>
            </a:r>
            <a:endParaRPr lang="es-CL" sz="5200" dirty="0"/>
          </a:p>
        </p:txBody>
      </p:sp>
      <p:sp>
        <p:nvSpPr>
          <p:cNvPr id="5" name="CuadroTexto 4">
            <a:extLst>
              <a:ext uri="{FF2B5EF4-FFF2-40B4-BE49-F238E27FC236}">
                <a16:creationId xmlns:a16="http://schemas.microsoft.com/office/drawing/2014/main" id="{99D1242E-432C-9489-D201-6D10BFAC5EBC}"/>
              </a:ext>
            </a:extLst>
          </p:cNvPr>
          <p:cNvSpPr txBox="1"/>
          <p:nvPr/>
        </p:nvSpPr>
        <p:spPr>
          <a:xfrm>
            <a:off x="843379" y="1758015"/>
            <a:ext cx="8962007" cy="769441"/>
          </a:xfrm>
          <a:prstGeom prst="rect">
            <a:avLst/>
          </a:prstGeom>
          <a:noFill/>
        </p:spPr>
        <p:txBody>
          <a:bodyPr wrap="square">
            <a:spAutoFit/>
          </a:bodyPr>
          <a:lstStyle/>
          <a:p>
            <a:pPr marL="0" lvl="0" indent="0" algn="l" rtl="0">
              <a:spcBef>
                <a:spcPts val="0"/>
              </a:spcBef>
              <a:spcAft>
                <a:spcPts val="1200"/>
              </a:spcAft>
              <a:buNone/>
            </a:pPr>
            <a:r>
              <a:rPr lang="es-MX" sz="2200" dirty="0">
                <a:solidFill>
                  <a:schemeClr val="tx1">
                    <a:lumMod val="65000"/>
                    <a:lumOff val="35000"/>
                  </a:schemeClr>
                </a:solidFill>
              </a:rPr>
              <a:t>Interiorizando la correlación de Pearson, podemos decir que para un coeficiente poblacional (ρ) se expresa de la siguiente forma:</a:t>
            </a:r>
          </a:p>
        </p:txBody>
      </p:sp>
      <p:sp>
        <p:nvSpPr>
          <p:cNvPr id="7" name="Google Shape;4925;p38">
            <a:extLst>
              <a:ext uri="{FF2B5EF4-FFF2-40B4-BE49-F238E27FC236}">
                <a16:creationId xmlns:a16="http://schemas.microsoft.com/office/drawing/2014/main" id="{4AB921F5-14A3-47E6-0E2B-E58FE5966B9C}"/>
              </a:ext>
            </a:extLst>
          </p:cNvPr>
          <p:cNvSpPr txBox="1">
            <a:spLocks/>
          </p:cNvSpPr>
          <p:nvPr/>
        </p:nvSpPr>
        <p:spPr>
          <a:xfrm>
            <a:off x="843379" y="4389983"/>
            <a:ext cx="8962007" cy="696600"/>
          </a:xfrm>
          <a:prstGeom prst="rect">
            <a:avLst/>
          </a:prstGeom>
        </p:spPr>
        <p:txBody>
          <a:bodyPr spcFirstLastPara="1" wrap="square" lIns="91425" tIns="91425" rIns="91425" bIns="91425" anchor="t" anchorCtr="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spcBef>
                <a:spcPts val="0"/>
              </a:spcBef>
              <a:spcAft>
                <a:spcPts val="1200"/>
              </a:spcAft>
              <a:buFont typeface="Arial" pitchFamily="34" charset="0"/>
              <a:buNone/>
            </a:pPr>
            <a:r>
              <a:rPr lang="es-MX" sz="2200" dirty="0">
                <a:solidFill>
                  <a:schemeClr val="tx1">
                    <a:lumMod val="65000"/>
                    <a:lumOff val="35000"/>
                  </a:schemeClr>
                </a:solidFill>
              </a:rPr>
              <a:t>Sin embargo, en la práctica se suele utilizar el coeficiente muestral (r):</a:t>
            </a:r>
          </a:p>
        </p:txBody>
      </p:sp>
      <p:pic>
        <p:nvPicPr>
          <p:cNvPr id="9" name="Google Shape;4924;p38">
            <a:extLst>
              <a:ext uri="{FF2B5EF4-FFF2-40B4-BE49-F238E27FC236}">
                <a16:creationId xmlns:a16="http://schemas.microsoft.com/office/drawing/2014/main" id="{21ACE594-530A-AF33-578E-925083793836}"/>
              </a:ext>
            </a:extLst>
          </p:cNvPr>
          <p:cNvPicPr preferRelativeResize="0"/>
          <p:nvPr/>
        </p:nvPicPr>
        <p:blipFill>
          <a:blip r:embed="rId2">
            <a:alphaModFix/>
          </a:blip>
          <a:stretch>
            <a:fillRect/>
          </a:stretch>
        </p:blipFill>
        <p:spPr>
          <a:xfrm>
            <a:off x="4226113" y="2977883"/>
            <a:ext cx="2628000" cy="1066600"/>
          </a:xfrm>
          <a:prstGeom prst="rect">
            <a:avLst/>
          </a:prstGeom>
          <a:noFill/>
          <a:ln>
            <a:noFill/>
          </a:ln>
        </p:spPr>
      </p:pic>
      <p:pic>
        <p:nvPicPr>
          <p:cNvPr id="11" name="Google Shape;4926;p38">
            <a:extLst>
              <a:ext uri="{FF2B5EF4-FFF2-40B4-BE49-F238E27FC236}">
                <a16:creationId xmlns:a16="http://schemas.microsoft.com/office/drawing/2014/main" id="{1AD02F35-4044-567D-C79D-14D04BB2B722}"/>
              </a:ext>
            </a:extLst>
          </p:cNvPr>
          <p:cNvPicPr preferRelativeResize="0"/>
          <p:nvPr/>
        </p:nvPicPr>
        <p:blipFill>
          <a:blip r:embed="rId3">
            <a:alphaModFix/>
          </a:blip>
          <a:stretch>
            <a:fillRect/>
          </a:stretch>
        </p:blipFill>
        <p:spPr>
          <a:xfrm>
            <a:off x="2835623" y="5325212"/>
            <a:ext cx="4848792" cy="1143850"/>
          </a:xfrm>
          <a:prstGeom prst="rect">
            <a:avLst/>
          </a:prstGeom>
          <a:noFill/>
          <a:ln>
            <a:noFill/>
          </a:ln>
        </p:spPr>
      </p:pic>
    </p:spTree>
    <p:extLst>
      <p:ext uri="{BB962C8B-B14F-4D97-AF65-F5344CB8AC3E}">
        <p14:creationId xmlns:p14="http://schemas.microsoft.com/office/powerpoint/2010/main" val="384543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15">
            <a:extLst>
              <a:ext uri="{FF2B5EF4-FFF2-40B4-BE49-F238E27FC236}">
                <a16:creationId xmlns:a16="http://schemas.microsoft.com/office/drawing/2014/main" id="{3F8A62C8-5437-4C47-AC0F-0605F84CBA57}"/>
              </a:ext>
            </a:extLst>
          </p:cNvPr>
          <p:cNvSpPr>
            <a:spLocks noGrp="1"/>
          </p:cNvSpPr>
          <p:nvPr>
            <p:ph type="sldNum" sz="quarter" idx="12"/>
          </p:nvPr>
        </p:nvSpPr>
        <p:spPr/>
        <p:txBody>
          <a:bodyPr rtlCol="0">
            <a:normAutofit lnSpcReduction="10000"/>
          </a:bodyPr>
          <a:lstStyle/>
          <a:p>
            <a:pPr rtl="0"/>
            <a:fld id="{DBA1B0FB-D917-4C8C-928F-313BD683BF39}" type="slidenum">
              <a:rPr lang="es-ES" smtClean="0"/>
              <a:pPr rtl="0"/>
              <a:t>9</a:t>
            </a:fld>
            <a:endParaRPr lang="es-ES"/>
          </a:p>
        </p:txBody>
      </p:sp>
      <p:sp>
        <p:nvSpPr>
          <p:cNvPr id="3" name="CuadroTexto 2">
            <a:extLst>
              <a:ext uri="{FF2B5EF4-FFF2-40B4-BE49-F238E27FC236}">
                <a16:creationId xmlns:a16="http://schemas.microsoft.com/office/drawing/2014/main" id="{904093FE-A7D7-3326-64B1-B3EF9C4D0647}"/>
              </a:ext>
            </a:extLst>
          </p:cNvPr>
          <p:cNvSpPr txBox="1"/>
          <p:nvPr/>
        </p:nvSpPr>
        <p:spPr>
          <a:xfrm>
            <a:off x="772357" y="457652"/>
            <a:ext cx="9641150" cy="1692771"/>
          </a:xfrm>
          <a:prstGeom prst="rect">
            <a:avLst/>
          </a:prstGeom>
          <a:noFill/>
        </p:spPr>
        <p:txBody>
          <a:bodyPr wrap="square">
            <a:spAutoFit/>
          </a:bodyPr>
          <a:lstStyle/>
          <a:p>
            <a:pPr algn="ctr"/>
            <a:r>
              <a:rPr lang="en" sz="5200" dirty="0"/>
              <a:t>Condiciones para el coeficiente de Pearson </a:t>
            </a:r>
            <a:endParaRPr lang="es-CL" sz="5200" dirty="0"/>
          </a:p>
        </p:txBody>
      </p:sp>
      <p:sp>
        <p:nvSpPr>
          <p:cNvPr id="5" name="CuadroTexto 4">
            <a:extLst>
              <a:ext uri="{FF2B5EF4-FFF2-40B4-BE49-F238E27FC236}">
                <a16:creationId xmlns:a16="http://schemas.microsoft.com/office/drawing/2014/main" id="{12CF65EE-0D56-3138-E5C9-09CECA5C2D40}"/>
              </a:ext>
            </a:extLst>
          </p:cNvPr>
          <p:cNvSpPr txBox="1"/>
          <p:nvPr/>
        </p:nvSpPr>
        <p:spPr>
          <a:xfrm>
            <a:off x="772358" y="2931659"/>
            <a:ext cx="9641149" cy="2545762"/>
          </a:xfrm>
          <a:prstGeom prst="rect">
            <a:avLst/>
          </a:prstGeom>
          <a:noFill/>
        </p:spPr>
        <p:txBody>
          <a:bodyPr wrap="square">
            <a:spAutoFit/>
          </a:bodyPr>
          <a:lstStyle/>
          <a:p>
            <a:pPr marL="0" lvl="0" indent="0" algn="l" rtl="0">
              <a:lnSpc>
                <a:spcPct val="115000"/>
              </a:lnSpc>
              <a:spcBef>
                <a:spcPts val="0"/>
              </a:spcBef>
              <a:spcAft>
                <a:spcPts val="0"/>
              </a:spcAft>
              <a:buNone/>
            </a:pPr>
            <a:r>
              <a:rPr lang="es-MX" sz="2200" dirty="0">
                <a:solidFill>
                  <a:srgbClr val="595959"/>
                </a:solidFill>
              </a:rPr>
              <a:t>Para poder utilizar la correlación de Pearson los datos deben de seguir la siguientes condiciones:</a:t>
            </a:r>
          </a:p>
          <a:p>
            <a:pPr marL="457200" lvl="0" indent="-355600" algn="l" rtl="0">
              <a:lnSpc>
                <a:spcPct val="115000"/>
              </a:lnSpc>
              <a:spcBef>
                <a:spcPts val="1200"/>
              </a:spcBef>
              <a:spcAft>
                <a:spcPts val="0"/>
              </a:spcAft>
              <a:buClr>
                <a:srgbClr val="595959"/>
              </a:buClr>
              <a:buSzPts val="2000"/>
              <a:buFont typeface="Lato"/>
              <a:buNone/>
            </a:pPr>
            <a:r>
              <a:rPr lang="es-MX" sz="2200" dirty="0">
                <a:solidFill>
                  <a:srgbClr val="595959"/>
                </a:solidFill>
              </a:rPr>
              <a:t>-La relación debe ser lineal</a:t>
            </a:r>
          </a:p>
          <a:p>
            <a:pPr marL="457200" lvl="0" indent="-355600" algn="l" rtl="0">
              <a:lnSpc>
                <a:spcPct val="115000"/>
              </a:lnSpc>
              <a:spcBef>
                <a:spcPts val="0"/>
              </a:spcBef>
              <a:spcAft>
                <a:spcPts val="0"/>
              </a:spcAft>
              <a:buClr>
                <a:srgbClr val="595959"/>
              </a:buClr>
              <a:buSzPts val="2000"/>
              <a:buFont typeface="Lato"/>
              <a:buNone/>
            </a:pPr>
            <a:r>
              <a:rPr lang="es-MX" sz="2200" dirty="0">
                <a:solidFill>
                  <a:srgbClr val="595959"/>
                </a:solidFill>
              </a:rPr>
              <a:t>-Las variables deben ser cuantitativa y continuas</a:t>
            </a:r>
          </a:p>
          <a:p>
            <a:pPr marL="457200" lvl="0" indent="-355600" algn="l" rtl="0">
              <a:lnSpc>
                <a:spcPct val="115000"/>
              </a:lnSpc>
              <a:spcBef>
                <a:spcPts val="0"/>
              </a:spcBef>
              <a:spcAft>
                <a:spcPts val="0"/>
              </a:spcAft>
              <a:buClr>
                <a:srgbClr val="595959"/>
              </a:buClr>
              <a:buSzPts val="2000"/>
              <a:buFont typeface="Lato"/>
              <a:buNone/>
            </a:pPr>
            <a:r>
              <a:rPr lang="es-MX" sz="2200" dirty="0">
                <a:solidFill>
                  <a:srgbClr val="595959"/>
                </a:solidFill>
              </a:rPr>
              <a:t>-Las variables deben seguir una distribución normal</a:t>
            </a:r>
          </a:p>
          <a:p>
            <a:pPr marL="457200" lvl="0" indent="-355600" algn="l" rtl="0">
              <a:lnSpc>
                <a:spcPct val="115000"/>
              </a:lnSpc>
              <a:spcBef>
                <a:spcPts val="0"/>
              </a:spcBef>
              <a:spcAft>
                <a:spcPts val="0"/>
              </a:spcAft>
              <a:buClr>
                <a:srgbClr val="595959"/>
              </a:buClr>
              <a:buSzPts val="2000"/>
              <a:buFont typeface="Lato"/>
              <a:buNone/>
            </a:pPr>
            <a:r>
              <a:rPr lang="es-MX" sz="2200" dirty="0">
                <a:solidFill>
                  <a:srgbClr val="595959"/>
                </a:solidFill>
              </a:rPr>
              <a:t>-La varianza de Y debe ser constante a lo largo de la variable X</a:t>
            </a:r>
            <a:endParaRPr lang="es-MX" sz="2200" dirty="0"/>
          </a:p>
        </p:txBody>
      </p:sp>
    </p:spTree>
    <p:extLst>
      <p:ext uri="{BB962C8B-B14F-4D97-AF65-F5344CB8AC3E}">
        <p14:creationId xmlns:p14="http://schemas.microsoft.com/office/powerpoint/2010/main" val="724868222"/>
      </p:ext>
    </p:extLst>
  </p:cSld>
  <p:clrMapOvr>
    <a:masterClrMapping/>
  </p:clrMapOvr>
</p:sld>
</file>

<file path=ppt/theme/theme1.xml><?xml version="1.0" encoding="utf-8"?>
<a:theme xmlns:a="http://schemas.openxmlformats.org/drawingml/2006/main" name="Vista">
  <a:themeElements>
    <a:clrScheme name="Vist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TM03457515[[fn=Vista]]</Template>
  <TotalTime>110</TotalTime>
  <Words>1468</Words>
  <Application>Microsoft Office PowerPoint</Application>
  <PresentationFormat>Panorámica</PresentationFormat>
  <Paragraphs>136</Paragraphs>
  <Slides>24</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Century Schoolbook</vt:lpstr>
      <vt:lpstr>Lato</vt:lpstr>
      <vt:lpstr>Times New Roman</vt:lpstr>
      <vt:lpstr>Wingdings 2</vt:lpstr>
      <vt:lpstr>Vista</vt:lpstr>
      <vt:lpstr>Correlación</vt:lpstr>
      <vt:lpstr>Índice</vt:lpstr>
      <vt:lpstr>¿Qué es la correlación?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Correlación</dc:title>
  <dc:creator>Pamela pamela</dc:creator>
  <cp:lastModifiedBy>Pamela pamela</cp:lastModifiedBy>
  <cp:revision>4</cp:revision>
  <dcterms:created xsi:type="dcterms:W3CDTF">2022-12-16T02:33:49Z</dcterms:created>
  <dcterms:modified xsi:type="dcterms:W3CDTF">2022-12-16T04:24:11Z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